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3" r:id="rId4"/>
    <p:sldId id="259" r:id="rId5"/>
    <p:sldId id="265" r:id="rId6"/>
    <p:sldId id="264" r:id="rId7"/>
    <p:sldId id="272" r:id="rId8"/>
    <p:sldId id="266" r:id="rId9"/>
    <p:sldId id="269" r:id="rId10"/>
    <p:sldId id="267" r:id="rId11"/>
    <p:sldId id="268" r:id="rId12"/>
    <p:sldId id="270" r:id="rId13"/>
    <p:sldId id="261" r:id="rId14"/>
    <p:sldId id="262" r:id="rId15"/>
    <p:sldId id="258" r:id="rId16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0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68373-566F-491D-887D-D1525116D68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3247200B-3A33-4927-BAF8-385E22290D44}">
      <dgm:prSet phldrT="[Texto]" custT="1"/>
      <dgm:spPr/>
      <dgm:t>
        <a:bodyPr/>
        <a:lstStyle/>
        <a:p>
          <a:r>
            <a:rPr lang="es-ES" sz="1600" b="1" dirty="0" smtClean="0"/>
            <a:t>Universo poblacional </a:t>
          </a:r>
          <a:endParaRPr lang="es-ES" sz="1600" dirty="0"/>
        </a:p>
      </dgm:t>
    </dgm:pt>
    <dgm:pt modelId="{3A9C309B-ABE4-40E1-88B7-5BE1BD5B860A}" type="parTrans" cxnId="{4CDEE22B-236F-418F-B3A2-7F6EF62DEAD6}">
      <dgm:prSet/>
      <dgm:spPr/>
      <dgm:t>
        <a:bodyPr/>
        <a:lstStyle/>
        <a:p>
          <a:endParaRPr lang="es-ES" sz="1200"/>
        </a:p>
      </dgm:t>
    </dgm:pt>
    <dgm:pt modelId="{17F36755-F5B6-4469-A1A1-B311C96061A4}" type="sibTrans" cxnId="{4CDEE22B-236F-418F-B3A2-7F6EF62DEAD6}">
      <dgm:prSet/>
      <dgm:spPr/>
      <dgm:t>
        <a:bodyPr/>
        <a:lstStyle/>
        <a:p>
          <a:endParaRPr lang="es-ES" sz="1200"/>
        </a:p>
      </dgm:t>
    </dgm:pt>
    <dgm:pt modelId="{7BB6B707-1B78-4017-8296-02915AE599F8}">
      <dgm:prSet phldrT="[Texto]" custT="1"/>
      <dgm:spPr/>
      <dgm:t>
        <a:bodyPr/>
        <a:lstStyle/>
        <a:p>
          <a:endParaRPr lang="es-ES" sz="1000" dirty="0"/>
        </a:p>
      </dgm:t>
    </dgm:pt>
    <dgm:pt modelId="{411F453E-DC65-49E3-84EB-79243F535C1F}" type="parTrans" cxnId="{70A34A0E-95E9-4E34-9D1D-FD44D10D6B62}">
      <dgm:prSet/>
      <dgm:spPr/>
      <dgm:t>
        <a:bodyPr/>
        <a:lstStyle/>
        <a:p>
          <a:endParaRPr lang="es-ES" sz="1200"/>
        </a:p>
      </dgm:t>
    </dgm:pt>
    <dgm:pt modelId="{27FA9B1A-C0EE-4572-BF9E-A7AA264FD237}" type="sibTrans" cxnId="{70A34A0E-95E9-4E34-9D1D-FD44D10D6B62}">
      <dgm:prSet/>
      <dgm:spPr/>
      <dgm:t>
        <a:bodyPr/>
        <a:lstStyle/>
        <a:p>
          <a:endParaRPr lang="es-ES" sz="1200"/>
        </a:p>
      </dgm:t>
    </dgm:pt>
    <dgm:pt modelId="{66518095-B925-4F53-A93A-0C4DDCEAB1DE}">
      <dgm:prSet phldrT="[Texto]" custT="1"/>
      <dgm:spPr/>
      <dgm:t>
        <a:bodyPr/>
        <a:lstStyle/>
        <a:p>
          <a:pPr algn="l"/>
          <a:r>
            <a:rPr lang="es-ES" sz="1400" dirty="0" smtClean="0"/>
            <a:t>146 </a:t>
          </a:r>
          <a:r>
            <a:rPr lang="es-ES" sz="1400" dirty="0" smtClean="0"/>
            <a:t>187</a:t>
          </a:r>
          <a:endParaRPr lang="es-ES" sz="1400" dirty="0"/>
        </a:p>
      </dgm:t>
    </dgm:pt>
    <dgm:pt modelId="{BC74467B-1910-41F2-B488-0790DE91E17C}" type="parTrans" cxnId="{0A73074F-F911-4A6F-A1DF-68162CFF2047}">
      <dgm:prSet/>
      <dgm:spPr/>
      <dgm:t>
        <a:bodyPr/>
        <a:lstStyle/>
        <a:p>
          <a:endParaRPr lang="es-ES" sz="1200"/>
        </a:p>
      </dgm:t>
    </dgm:pt>
    <dgm:pt modelId="{2FC885FB-1797-488A-B464-62B6D8BF006D}" type="sibTrans" cxnId="{0A73074F-F911-4A6F-A1DF-68162CFF2047}">
      <dgm:prSet/>
      <dgm:spPr/>
      <dgm:t>
        <a:bodyPr/>
        <a:lstStyle/>
        <a:p>
          <a:endParaRPr lang="es-ES" sz="1200"/>
        </a:p>
      </dgm:t>
    </dgm:pt>
    <dgm:pt modelId="{7A405484-36DE-41F3-8B73-A67BCE16D5C6}">
      <dgm:prSet phldrT="[Texto]" custT="1"/>
      <dgm:spPr/>
      <dgm:t>
        <a:bodyPr/>
        <a:lstStyle/>
        <a:p>
          <a:r>
            <a:rPr lang="es-ES" sz="1600" b="1" dirty="0" smtClean="0"/>
            <a:t>Ámbito geográfico </a:t>
          </a:r>
          <a:endParaRPr lang="es-ES" sz="1600" b="1" dirty="0"/>
        </a:p>
      </dgm:t>
    </dgm:pt>
    <dgm:pt modelId="{58D0042F-DC82-4D88-8049-66907A38273B}" type="parTrans" cxnId="{B940E310-8A4C-4DE7-9A2F-92A929A8FE8E}">
      <dgm:prSet/>
      <dgm:spPr/>
      <dgm:t>
        <a:bodyPr/>
        <a:lstStyle/>
        <a:p>
          <a:endParaRPr lang="es-ES" sz="1200"/>
        </a:p>
      </dgm:t>
    </dgm:pt>
    <dgm:pt modelId="{ACB0332A-9CA7-454C-AFF9-B93608E443EB}" type="sibTrans" cxnId="{B940E310-8A4C-4DE7-9A2F-92A929A8FE8E}">
      <dgm:prSet/>
      <dgm:spPr/>
      <dgm:t>
        <a:bodyPr/>
        <a:lstStyle/>
        <a:p>
          <a:endParaRPr lang="es-ES" sz="1200"/>
        </a:p>
      </dgm:t>
    </dgm:pt>
    <dgm:pt modelId="{CFD7E0E9-0B35-4601-9D0D-4A6FC4FDA79B}">
      <dgm:prSet phldrT="[Texto]" custT="1"/>
      <dgm:spPr/>
      <dgm:t>
        <a:bodyPr/>
        <a:lstStyle/>
        <a:p>
          <a:pPr algn="l"/>
          <a:r>
            <a:rPr lang="es-ES" sz="1400" dirty="0" smtClean="0"/>
            <a:t>Provincia de Huancayo</a:t>
          </a:r>
          <a:endParaRPr lang="es-ES" sz="1400" dirty="0"/>
        </a:p>
      </dgm:t>
    </dgm:pt>
    <dgm:pt modelId="{F4623A82-7989-485F-A383-DE7F36B480E3}" type="parTrans" cxnId="{5A53287F-6DD5-42AB-8874-61F276A9FADB}">
      <dgm:prSet/>
      <dgm:spPr/>
      <dgm:t>
        <a:bodyPr/>
        <a:lstStyle/>
        <a:p>
          <a:endParaRPr lang="es-ES" sz="1200"/>
        </a:p>
      </dgm:t>
    </dgm:pt>
    <dgm:pt modelId="{3652BC76-C2EF-41C1-BC36-3A9EE09AB2F5}" type="sibTrans" cxnId="{5A53287F-6DD5-42AB-8874-61F276A9FADB}">
      <dgm:prSet/>
      <dgm:spPr/>
      <dgm:t>
        <a:bodyPr/>
        <a:lstStyle/>
        <a:p>
          <a:endParaRPr lang="es-ES" sz="1200"/>
        </a:p>
      </dgm:t>
    </dgm:pt>
    <dgm:pt modelId="{86FBC2AE-D3D6-4E69-8B23-66DD71C4A351}">
      <dgm:prSet phldrT="[Texto]" custT="1"/>
      <dgm:spPr/>
      <dgm:t>
        <a:bodyPr/>
        <a:lstStyle/>
        <a:p>
          <a:r>
            <a:rPr lang="es-ES" sz="1600" b="1" dirty="0" smtClean="0"/>
            <a:t>Método de muestreo </a:t>
          </a:r>
          <a:endParaRPr lang="es-ES" sz="1600" b="1" dirty="0"/>
        </a:p>
      </dgm:t>
    </dgm:pt>
    <dgm:pt modelId="{49322868-78EB-4D09-955E-3EF75D45692F}" type="parTrans" cxnId="{18B29036-6FC7-4929-A78F-BC4AAEC368FB}">
      <dgm:prSet/>
      <dgm:spPr/>
      <dgm:t>
        <a:bodyPr/>
        <a:lstStyle/>
        <a:p>
          <a:endParaRPr lang="es-ES" sz="1200"/>
        </a:p>
      </dgm:t>
    </dgm:pt>
    <dgm:pt modelId="{6F7F2B1F-89D8-48E5-821D-63B6CB586C4F}" type="sibTrans" cxnId="{18B29036-6FC7-4929-A78F-BC4AAEC368FB}">
      <dgm:prSet/>
      <dgm:spPr/>
      <dgm:t>
        <a:bodyPr/>
        <a:lstStyle/>
        <a:p>
          <a:endParaRPr lang="es-ES" sz="1200"/>
        </a:p>
      </dgm:t>
    </dgm:pt>
    <dgm:pt modelId="{39AE5392-DDEC-4066-AC6E-B642D285E354}">
      <dgm:prSet phldrT="[Texto]" custT="1"/>
      <dgm:spPr/>
      <dgm:t>
        <a:bodyPr/>
        <a:lstStyle/>
        <a:p>
          <a:r>
            <a:rPr lang="es-ES" sz="1400" dirty="0" smtClean="0"/>
            <a:t>Aleatorio Simple</a:t>
          </a:r>
          <a:endParaRPr lang="es-ES" sz="1400" dirty="0"/>
        </a:p>
      </dgm:t>
    </dgm:pt>
    <dgm:pt modelId="{7568D8C1-567C-404A-B47E-976E8362C36A}" type="parTrans" cxnId="{1AF66B92-7DA5-442D-A41B-49B45FA6FD5F}">
      <dgm:prSet/>
      <dgm:spPr/>
      <dgm:t>
        <a:bodyPr/>
        <a:lstStyle/>
        <a:p>
          <a:endParaRPr lang="es-ES" sz="1200"/>
        </a:p>
      </dgm:t>
    </dgm:pt>
    <dgm:pt modelId="{CC768A18-6425-4A36-AACE-2A66980DD68F}" type="sibTrans" cxnId="{1AF66B92-7DA5-442D-A41B-49B45FA6FD5F}">
      <dgm:prSet/>
      <dgm:spPr/>
      <dgm:t>
        <a:bodyPr/>
        <a:lstStyle/>
        <a:p>
          <a:endParaRPr lang="es-ES" sz="1200"/>
        </a:p>
      </dgm:t>
    </dgm:pt>
    <dgm:pt modelId="{38C48DB2-213A-46A5-B2B2-16145123C7A1}">
      <dgm:prSet phldrT="[Texto]" custT="1"/>
      <dgm:spPr/>
      <dgm:t>
        <a:bodyPr/>
        <a:lstStyle/>
        <a:p>
          <a:r>
            <a:rPr lang="es-ES" sz="1600" b="1" dirty="0" smtClean="0"/>
            <a:t>Tamaño </a:t>
          </a:r>
          <a:r>
            <a:rPr lang="es-ES" sz="1600" b="1" dirty="0" err="1" smtClean="0"/>
            <a:t>muestral</a:t>
          </a:r>
          <a:r>
            <a:rPr lang="es-ES" sz="1600" b="1" dirty="0" smtClean="0"/>
            <a:t> </a:t>
          </a:r>
          <a:endParaRPr lang="es-ES" sz="1600" b="1" dirty="0"/>
        </a:p>
      </dgm:t>
    </dgm:pt>
    <dgm:pt modelId="{2B3F2355-FDB9-4419-9217-06754D70F1E0}" type="parTrans" cxnId="{11695976-4062-4E1C-B858-6C2E86BC5640}">
      <dgm:prSet/>
      <dgm:spPr/>
      <dgm:t>
        <a:bodyPr/>
        <a:lstStyle/>
        <a:p>
          <a:endParaRPr lang="es-ES" sz="1200"/>
        </a:p>
      </dgm:t>
    </dgm:pt>
    <dgm:pt modelId="{657BEA47-D914-40A7-90CD-EBACC0EF73F2}" type="sibTrans" cxnId="{11695976-4062-4E1C-B858-6C2E86BC5640}">
      <dgm:prSet/>
      <dgm:spPr/>
      <dgm:t>
        <a:bodyPr/>
        <a:lstStyle/>
        <a:p>
          <a:endParaRPr lang="es-ES" sz="1200"/>
        </a:p>
      </dgm:t>
    </dgm:pt>
    <dgm:pt modelId="{88C8036D-E096-45A1-B553-B9AD8C5688B3}">
      <dgm:prSet phldrT="[Texto]" custT="1"/>
      <dgm:spPr/>
      <dgm:t>
        <a:bodyPr/>
        <a:lstStyle/>
        <a:p>
          <a:r>
            <a:rPr lang="es-ES" sz="1600" b="1" dirty="0" smtClean="0"/>
            <a:t>Perfil del encuestado</a:t>
          </a:r>
          <a:endParaRPr lang="es-ES" sz="1600" b="1" dirty="0"/>
        </a:p>
      </dgm:t>
    </dgm:pt>
    <dgm:pt modelId="{BE9E362B-1182-425F-A687-731CED777453}" type="parTrans" cxnId="{4DE1EDAC-36A8-4325-830E-65989A6A760C}">
      <dgm:prSet/>
      <dgm:spPr/>
      <dgm:t>
        <a:bodyPr/>
        <a:lstStyle/>
        <a:p>
          <a:endParaRPr lang="es-ES" sz="1200"/>
        </a:p>
      </dgm:t>
    </dgm:pt>
    <dgm:pt modelId="{80644BE0-E87C-46E0-AFFF-CD0234592452}" type="sibTrans" cxnId="{4DE1EDAC-36A8-4325-830E-65989A6A760C}">
      <dgm:prSet/>
      <dgm:spPr/>
      <dgm:t>
        <a:bodyPr/>
        <a:lstStyle/>
        <a:p>
          <a:endParaRPr lang="es-ES" sz="1200"/>
        </a:p>
      </dgm:t>
    </dgm:pt>
    <dgm:pt modelId="{9259A60C-6FC6-467B-BCEE-4DC19A8F295B}">
      <dgm:prSet phldrT="[Texto]" custT="1"/>
      <dgm:spPr/>
      <dgm:t>
        <a:bodyPr/>
        <a:lstStyle/>
        <a:p>
          <a:r>
            <a:rPr lang="es-ES" sz="1600" b="1" dirty="0" smtClean="0"/>
            <a:t>Nivel de confianza</a:t>
          </a:r>
          <a:endParaRPr lang="es-ES" sz="1600" b="1" dirty="0"/>
        </a:p>
      </dgm:t>
    </dgm:pt>
    <dgm:pt modelId="{970A2275-B4FF-4FD7-A6A8-31F41304ED79}" type="parTrans" cxnId="{0F230611-869A-42BC-87D7-72A7B4DAC5BC}">
      <dgm:prSet/>
      <dgm:spPr/>
      <dgm:t>
        <a:bodyPr/>
        <a:lstStyle/>
        <a:p>
          <a:endParaRPr lang="es-ES" sz="1200"/>
        </a:p>
      </dgm:t>
    </dgm:pt>
    <dgm:pt modelId="{574C060E-B3DE-4A71-8B31-053D1897AC0D}" type="sibTrans" cxnId="{0F230611-869A-42BC-87D7-72A7B4DAC5BC}">
      <dgm:prSet/>
      <dgm:spPr/>
      <dgm:t>
        <a:bodyPr/>
        <a:lstStyle/>
        <a:p>
          <a:endParaRPr lang="es-ES" sz="1200"/>
        </a:p>
      </dgm:t>
    </dgm:pt>
    <dgm:pt modelId="{6781189A-9835-4E6C-985A-B8274455BE43}">
      <dgm:prSet phldrT="[Texto]" custT="1"/>
      <dgm:spPr/>
      <dgm:t>
        <a:bodyPr/>
        <a:lstStyle/>
        <a:p>
          <a:r>
            <a:rPr lang="es-ES" sz="1600" b="1" dirty="0" smtClean="0"/>
            <a:t>Error de muestreo </a:t>
          </a:r>
          <a:endParaRPr lang="es-ES" sz="1600" b="1" dirty="0"/>
        </a:p>
      </dgm:t>
    </dgm:pt>
    <dgm:pt modelId="{B8748B21-1203-4859-83C0-51590A79FED5}" type="parTrans" cxnId="{547646A6-030C-4DF5-8FB2-AB7E99E5BB20}">
      <dgm:prSet/>
      <dgm:spPr/>
      <dgm:t>
        <a:bodyPr/>
        <a:lstStyle/>
        <a:p>
          <a:endParaRPr lang="es-ES" sz="1200"/>
        </a:p>
      </dgm:t>
    </dgm:pt>
    <dgm:pt modelId="{B42E2222-4D32-4B1A-856D-8C0E4F36DCA1}" type="sibTrans" cxnId="{547646A6-030C-4DF5-8FB2-AB7E99E5BB20}">
      <dgm:prSet/>
      <dgm:spPr/>
      <dgm:t>
        <a:bodyPr/>
        <a:lstStyle/>
        <a:p>
          <a:endParaRPr lang="es-ES" sz="1200"/>
        </a:p>
      </dgm:t>
    </dgm:pt>
    <dgm:pt modelId="{3409196D-D291-45E8-8260-50FBAD5CE345}">
      <dgm:prSet phldrT="[Texto]" custT="1"/>
      <dgm:spPr/>
      <dgm:t>
        <a:bodyPr/>
        <a:lstStyle/>
        <a:p>
          <a:r>
            <a:rPr lang="es-ES" sz="1600" dirty="0" smtClean="0"/>
            <a:t> </a:t>
          </a:r>
          <a:r>
            <a:rPr lang="es-ES" sz="1600" b="1" dirty="0" smtClean="0"/>
            <a:t>Fecha</a:t>
          </a:r>
          <a:r>
            <a:rPr lang="es-ES" sz="1600" dirty="0" smtClean="0"/>
            <a:t>  </a:t>
          </a:r>
          <a:endParaRPr lang="es-ES" sz="1600" dirty="0"/>
        </a:p>
      </dgm:t>
    </dgm:pt>
    <dgm:pt modelId="{D8D6D9F9-6A6B-42F4-971F-F5101E59A59C}" type="parTrans" cxnId="{2B731504-3C7A-487C-818B-99EBADC5CD2F}">
      <dgm:prSet/>
      <dgm:spPr/>
      <dgm:t>
        <a:bodyPr/>
        <a:lstStyle/>
        <a:p>
          <a:endParaRPr lang="es-ES" sz="1200"/>
        </a:p>
      </dgm:t>
    </dgm:pt>
    <dgm:pt modelId="{595F78AE-AB6F-4661-A923-A46CA3E1C67C}" type="sibTrans" cxnId="{2B731504-3C7A-487C-818B-99EBADC5CD2F}">
      <dgm:prSet/>
      <dgm:spPr/>
      <dgm:t>
        <a:bodyPr/>
        <a:lstStyle/>
        <a:p>
          <a:endParaRPr lang="es-ES" sz="1200"/>
        </a:p>
      </dgm:t>
    </dgm:pt>
    <dgm:pt modelId="{7EE2B535-7715-425B-8C78-E9904D135040}">
      <dgm:prSet phldrT="[Texto]" custT="1"/>
      <dgm:spPr/>
      <dgm:t>
        <a:bodyPr/>
        <a:lstStyle/>
        <a:p>
          <a:r>
            <a:rPr lang="es-ES" sz="1400" dirty="0" smtClean="0"/>
            <a:t>100</a:t>
          </a:r>
          <a:endParaRPr lang="es-ES" sz="1400" dirty="0"/>
        </a:p>
      </dgm:t>
    </dgm:pt>
    <dgm:pt modelId="{3DEA5E1B-83D5-4F5B-B463-C581311E5286}" type="parTrans" cxnId="{91BF36CC-13B4-4C46-9534-83D1D7B3C7D9}">
      <dgm:prSet/>
      <dgm:spPr/>
      <dgm:t>
        <a:bodyPr/>
        <a:lstStyle/>
        <a:p>
          <a:endParaRPr lang="es-ES" sz="1200"/>
        </a:p>
      </dgm:t>
    </dgm:pt>
    <dgm:pt modelId="{5740EBDE-422F-4D68-9F1C-6C19E3C02FCD}" type="sibTrans" cxnId="{91BF36CC-13B4-4C46-9534-83D1D7B3C7D9}">
      <dgm:prSet/>
      <dgm:spPr/>
      <dgm:t>
        <a:bodyPr/>
        <a:lstStyle/>
        <a:p>
          <a:endParaRPr lang="es-ES" sz="1200"/>
        </a:p>
      </dgm:t>
    </dgm:pt>
    <dgm:pt modelId="{CCEF1DCB-3732-4552-B683-00103E3A4B07}">
      <dgm:prSet phldrT="[Texto]" custT="1"/>
      <dgm:spPr/>
      <dgm:t>
        <a:bodyPr/>
        <a:lstStyle/>
        <a:p>
          <a:endParaRPr lang="es-ES" sz="500" dirty="0"/>
        </a:p>
      </dgm:t>
    </dgm:pt>
    <dgm:pt modelId="{BC8F5333-B8AA-4CEC-A9CC-C8FEE10F143F}" type="parTrans" cxnId="{5B26A87C-8242-4941-9DCE-4292886A235D}">
      <dgm:prSet/>
      <dgm:spPr/>
      <dgm:t>
        <a:bodyPr/>
        <a:lstStyle/>
        <a:p>
          <a:endParaRPr lang="es-ES" sz="1200"/>
        </a:p>
      </dgm:t>
    </dgm:pt>
    <dgm:pt modelId="{6545F89B-4BCD-4803-B0BA-0E6878CB3F38}" type="sibTrans" cxnId="{5B26A87C-8242-4941-9DCE-4292886A235D}">
      <dgm:prSet/>
      <dgm:spPr/>
      <dgm:t>
        <a:bodyPr/>
        <a:lstStyle/>
        <a:p>
          <a:endParaRPr lang="es-ES" sz="1200"/>
        </a:p>
      </dgm:t>
    </dgm:pt>
    <dgm:pt modelId="{9F5F4C95-3EDA-4588-AA91-D9E526CFECDC}">
      <dgm:prSet phldrT="[Texto]" custT="1"/>
      <dgm:spPr/>
      <dgm:t>
        <a:bodyPr/>
        <a:lstStyle/>
        <a:p>
          <a:endParaRPr lang="es-ES" sz="1000" dirty="0"/>
        </a:p>
      </dgm:t>
    </dgm:pt>
    <dgm:pt modelId="{55E4508A-1654-488D-B5A4-7A517A32BB42}" type="parTrans" cxnId="{80404BF7-8175-444A-9B04-621FC86FCB6C}">
      <dgm:prSet/>
      <dgm:spPr/>
      <dgm:t>
        <a:bodyPr/>
        <a:lstStyle/>
        <a:p>
          <a:endParaRPr lang="es-ES" sz="1200"/>
        </a:p>
      </dgm:t>
    </dgm:pt>
    <dgm:pt modelId="{E26ECE24-3210-4213-91C1-66C2A4B21121}" type="sibTrans" cxnId="{80404BF7-8175-444A-9B04-621FC86FCB6C}">
      <dgm:prSet/>
      <dgm:spPr/>
      <dgm:t>
        <a:bodyPr/>
        <a:lstStyle/>
        <a:p>
          <a:endParaRPr lang="es-ES" sz="1200"/>
        </a:p>
      </dgm:t>
    </dgm:pt>
    <dgm:pt modelId="{63F798F0-E410-443D-B669-1C1FC5B02252}">
      <dgm:prSet phldrT="[Texto]" custT="1"/>
      <dgm:spPr/>
      <dgm:t>
        <a:bodyPr/>
        <a:lstStyle/>
        <a:p>
          <a:endParaRPr lang="es-ES" sz="1000" dirty="0"/>
        </a:p>
      </dgm:t>
    </dgm:pt>
    <dgm:pt modelId="{CD3680BF-912E-4415-A3D7-F896CA5565A7}" type="parTrans" cxnId="{AE155F41-E95F-4527-9A7D-7FEB83C2EADB}">
      <dgm:prSet/>
      <dgm:spPr/>
      <dgm:t>
        <a:bodyPr/>
        <a:lstStyle/>
        <a:p>
          <a:endParaRPr lang="es-ES" sz="1200"/>
        </a:p>
      </dgm:t>
    </dgm:pt>
    <dgm:pt modelId="{439AEC77-7C1E-46EE-886F-0FD4D2D1404B}" type="sibTrans" cxnId="{AE155F41-E95F-4527-9A7D-7FEB83C2EADB}">
      <dgm:prSet/>
      <dgm:spPr/>
      <dgm:t>
        <a:bodyPr/>
        <a:lstStyle/>
        <a:p>
          <a:endParaRPr lang="es-ES" sz="1200"/>
        </a:p>
      </dgm:t>
    </dgm:pt>
    <dgm:pt modelId="{3C631C1A-869D-48E2-951E-781286A96E21}">
      <dgm:prSet custT="1"/>
      <dgm:spPr/>
      <dgm:t>
        <a:bodyPr/>
        <a:lstStyle/>
        <a:p>
          <a:r>
            <a:rPr lang="es-ES" sz="1000" dirty="0">
              <a:latin typeface="+mj-lt"/>
              <a:cs typeface="Arial" panose="020B0604020202020204" pitchFamily="34" charset="0"/>
            </a:rPr>
            <a:t>Personas </a:t>
          </a:r>
          <a:r>
            <a:rPr lang="es-ES" sz="1000" dirty="0" smtClean="0">
              <a:latin typeface="+mj-lt"/>
              <a:cs typeface="Arial" panose="020B0604020202020204" pitchFamily="34" charset="0"/>
            </a:rPr>
            <a:t>que tienen hijos, adolescentes y personas adultas que tienen la intención de celebrar un cumpleaños en </a:t>
          </a:r>
          <a:r>
            <a:rPr lang="es-ES" sz="1000" dirty="0">
              <a:latin typeface="+mj-lt"/>
              <a:cs typeface="Arial" panose="020B0604020202020204" pitchFamily="34" charset="0"/>
            </a:rPr>
            <a:t>la provincia de Huancayo</a:t>
          </a:r>
        </a:p>
      </dgm:t>
    </dgm:pt>
    <dgm:pt modelId="{338C660C-7C54-4F85-A8E2-00207A8465A3}" type="parTrans" cxnId="{7E3D778A-B39B-407C-A8DF-399151A6C335}">
      <dgm:prSet/>
      <dgm:spPr/>
      <dgm:t>
        <a:bodyPr/>
        <a:lstStyle/>
        <a:p>
          <a:endParaRPr lang="es-ES" sz="1200"/>
        </a:p>
      </dgm:t>
    </dgm:pt>
    <dgm:pt modelId="{F7A0C9A9-36A4-4BF0-98DA-AF9DD239B69B}" type="sibTrans" cxnId="{7E3D778A-B39B-407C-A8DF-399151A6C335}">
      <dgm:prSet/>
      <dgm:spPr/>
      <dgm:t>
        <a:bodyPr/>
        <a:lstStyle/>
        <a:p>
          <a:endParaRPr lang="es-ES" sz="1200"/>
        </a:p>
      </dgm:t>
    </dgm:pt>
    <dgm:pt modelId="{18892E64-9CE5-4485-97F6-A207A78AD5DE}">
      <dgm:prSet custT="1"/>
      <dgm:spPr/>
      <dgm:t>
        <a:bodyPr/>
        <a:lstStyle/>
        <a:p>
          <a:r>
            <a:rPr lang="es-ES" sz="1400" dirty="0"/>
            <a:t>95%</a:t>
          </a:r>
        </a:p>
      </dgm:t>
    </dgm:pt>
    <dgm:pt modelId="{B829F6D6-CB47-44D9-A548-07127B0D11DF}" type="parTrans" cxnId="{7E3115C8-7B88-48BB-9E32-89CAD4433451}">
      <dgm:prSet/>
      <dgm:spPr/>
      <dgm:t>
        <a:bodyPr/>
        <a:lstStyle/>
        <a:p>
          <a:endParaRPr lang="es-ES" sz="1200"/>
        </a:p>
      </dgm:t>
    </dgm:pt>
    <dgm:pt modelId="{8F86A2E5-CAFE-4EF3-AB89-3C00D104124B}" type="sibTrans" cxnId="{7E3115C8-7B88-48BB-9E32-89CAD4433451}">
      <dgm:prSet/>
      <dgm:spPr/>
      <dgm:t>
        <a:bodyPr/>
        <a:lstStyle/>
        <a:p>
          <a:endParaRPr lang="es-ES" sz="1200"/>
        </a:p>
      </dgm:t>
    </dgm:pt>
    <dgm:pt modelId="{AE38946F-CE21-42E5-A75B-03080292566F}">
      <dgm:prSet custT="1"/>
      <dgm:spPr/>
      <dgm:t>
        <a:bodyPr/>
        <a:lstStyle/>
        <a:p>
          <a:r>
            <a:rPr lang="es-ES" sz="1400" dirty="0"/>
            <a:t>5%</a:t>
          </a:r>
        </a:p>
      </dgm:t>
    </dgm:pt>
    <dgm:pt modelId="{7A785E66-936A-4829-81B6-C2F8E221E9BD}" type="parTrans" cxnId="{D4E0CE59-69FA-4C6F-A911-9235DB831329}">
      <dgm:prSet/>
      <dgm:spPr/>
      <dgm:t>
        <a:bodyPr/>
        <a:lstStyle/>
        <a:p>
          <a:endParaRPr lang="es-ES" sz="1200"/>
        </a:p>
      </dgm:t>
    </dgm:pt>
    <dgm:pt modelId="{8D686643-ED56-4572-B540-72096A59E99C}" type="sibTrans" cxnId="{D4E0CE59-69FA-4C6F-A911-9235DB831329}">
      <dgm:prSet/>
      <dgm:spPr/>
      <dgm:t>
        <a:bodyPr/>
        <a:lstStyle/>
        <a:p>
          <a:endParaRPr lang="es-ES" sz="1200"/>
        </a:p>
      </dgm:t>
    </dgm:pt>
    <dgm:pt modelId="{B3CA8A36-8F00-4547-86FD-9A6D837079F1}">
      <dgm:prSet custT="1"/>
      <dgm:spPr/>
      <dgm:t>
        <a:bodyPr/>
        <a:lstStyle/>
        <a:p>
          <a:r>
            <a:rPr lang="es-ES" sz="1400" dirty="0"/>
            <a:t>2 de mayo del 2019</a:t>
          </a:r>
        </a:p>
      </dgm:t>
    </dgm:pt>
    <dgm:pt modelId="{CAB64CF4-FD44-4355-B9F4-AD9DD4FEF545}" type="parTrans" cxnId="{0F648257-5A8D-49D0-BFD8-B17BE6A26902}">
      <dgm:prSet/>
      <dgm:spPr/>
      <dgm:t>
        <a:bodyPr/>
        <a:lstStyle/>
        <a:p>
          <a:endParaRPr lang="es-ES" sz="1200"/>
        </a:p>
      </dgm:t>
    </dgm:pt>
    <dgm:pt modelId="{5F49602B-A631-4D08-B11E-0760D683E554}" type="sibTrans" cxnId="{0F648257-5A8D-49D0-BFD8-B17BE6A26902}">
      <dgm:prSet/>
      <dgm:spPr/>
      <dgm:t>
        <a:bodyPr/>
        <a:lstStyle/>
        <a:p>
          <a:endParaRPr lang="es-ES" sz="1200"/>
        </a:p>
      </dgm:t>
    </dgm:pt>
    <dgm:pt modelId="{27A2EF5E-A0D0-4026-86F9-0F52EF476258}" type="pres">
      <dgm:prSet presAssocID="{9F068373-566F-491D-887D-D1525116D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2CE4D7-E098-46A0-B17E-8FC9F6B6FE0D}" type="pres">
      <dgm:prSet presAssocID="{3247200B-3A33-4927-BAF8-385E22290D44}" presName="linNode" presStyleCnt="0"/>
      <dgm:spPr/>
      <dgm:t>
        <a:bodyPr/>
        <a:lstStyle/>
        <a:p>
          <a:endParaRPr lang="es-ES"/>
        </a:p>
      </dgm:t>
    </dgm:pt>
    <dgm:pt modelId="{DC2AFFB6-F971-4A4C-B1F9-41C45D98D482}" type="pres">
      <dgm:prSet presAssocID="{3247200B-3A33-4927-BAF8-385E22290D44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A2329D-1649-441F-B1BF-F84E571A94F2}" type="pres">
      <dgm:prSet presAssocID="{3247200B-3A33-4927-BAF8-385E22290D44}" presName="descendantText" presStyleLbl="alignAccFollowNode1" presStyleIdx="0" presStyleCnt="8" custLinFactNeighborX="0" custLinFactNeighborY="106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9DC584-55A9-4067-80E3-C7B0748A26AA}" type="pres">
      <dgm:prSet presAssocID="{17F36755-F5B6-4469-A1A1-B311C96061A4}" presName="sp" presStyleCnt="0"/>
      <dgm:spPr/>
      <dgm:t>
        <a:bodyPr/>
        <a:lstStyle/>
        <a:p>
          <a:endParaRPr lang="es-ES"/>
        </a:p>
      </dgm:t>
    </dgm:pt>
    <dgm:pt modelId="{11BABAB0-6640-4482-B0F5-299BA47E21F3}" type="pres">
      <dgm:prSet presAssocID="{7A405484-36DE-41F3-8B73-A67BCE16D5C6}" presName="linNode" presStyleCnt="0"/>
      <dgm:spPr/>
      <dgm:t>
        <a:bodyPr/>
        <a:lstStyle/>
        <a:p>
          <a:endParaRPr lang="es-ES"/>
        </a:p>
      </dgm:t>
    </dgm:pt>
    <dgm:pt modelId="{61AF542C-23BA-4DCE-A22A-A258C780D6AF}" type="pres">
      <dgm:prSet presAssocID="{7A405484-36DE-41F3-8B73-A67BCE16D5C6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0E351-8E1D-4E89-B57E-72FC8BA1CB35}" type="pres">
      <dgm:prSet presAssocID="{7A405484-36DE-41F3-8B73-A67BCE16D5C6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D3E534-E038-4D63-A1C6-4D8D3149D2B6}" type="pres">
      <dgm:prSet presAssocID="{ACB0332A-9CA7-454C-AFF9-B93608E443EB}" presName="sp" presStyleCnt="0"/>
      <dgm:spPr/>
      <dgm:t>
        <a:bodyPr/>
        <a:lstStyle/>
        <a:p>
          <a:endParaRPr lang="es-ES"/>
        </a:p>
      </dgm:t>
    </dgm:pt>
    <dgm:pt modelId="{4C76D1CA-D3D7-479D-A764-94907F79F378}" type="pres">
      <dgm:prSet presAssocID="{86FBC2AE-D3D6-4E69-8B23-66DD71C4A351}" presName="linNode" presStyleCnt="0"/>
      <dgm:spPr/>
      <dgm:t>
        <a:bodyPr/>
        <a:lstStyle/>
        <a:p>
          <a:endParaRPr lang="es-ES"/>
        </a:p>
      </dgm:t>
    </dgm:pt>
    <dgm:pt modelId="{41525F0E-51EE-4B51-885C-CED736E56382}" type="pres">
      <dgm:prSet presAssocID="{86FBC2AE-D3D6-4E69-8B23-66DD71C4A351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0973E-8071-4B2B-90FF-BEC52C5155FE}" type="pres">
      <dgm:prSet presAssocID="{86FBC2AE-D3D6-4E69-8B23-66DD71C4A351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2CCF47-E314-49C9-BEA9-CEFCAD849F1C}" type="pres">
      <dgm:prSet presAssocID="{6F7F2B1F-89D8-48E5-821D-63B6CB586C4F}" presName="sp" presStyleCnt="0"/>
      <dgm:spPr/>
      <dgm:t>
        <a:bodyPr/>
        <a:lstStyle/>
        <a:p>
          <a:endParaRPr lang="es-ES"/>
        </a:p>
      </dgm:t>
    </dgm:pt>
    <dgm:pt modelId="{C74F3297-263C-470B-82BD-D6A13216A9CC}" type="pres">
      <dgm:prSet presAssocID="{38C48DB2-213A-46A5-B2B2-16145123C7A1}" presName="linNode" presStyleCnt="0"/>
      <dgm:spPr/>
      <dgm:t>
        <a:bodyPr/>
        <a:lstStyle/>
        <a:p>
          <a:endParaRPr lang="es-ES"/>
        </a:p>
      </dgm:t>
    </dgm:pt>
    <dgm:pt modelId="{F7BAFCA1-392E-4BB3-96A9-83724FC66377}" type="pres">
      <dgm:prSet presAssocID="{38C48DB2-213A-46A5-B2B2-16145123C7A1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340E61-8DC8-43EC-B05E-455582079C03}" type="pres">
      <dgm:prSet presAssocID="{38C48DB2-213A-46A5-B2B2-16145123C7A1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5F86FA-05E5-43EA-8142-919F3E412500}" type="pres">
      <dgm:prSet presAssocID="{657BEA47-D914-40A7-90CD-EBACC0EF73F2}" presName="sp" presStyleCnt="0"/>
      <dgm:spPr/>
      <dgm:t>
        <a:bodyPr/>
        <a:lstStyle/>
        <a:p>
          <a:endParaRPr lang="es-ES"/>
        </a:p>
      </dgm:t>
    </dgm:pt>
    <dgm:pt modelId="{8AB84728-CAD2-4976-A7AE-8CBD726A4E8B}" type="pres">
      <dgm:prSet presAssocID="{88C8036D-E096-45A1-B553-B9AD8C5688B3}" presName="linNode" presStyleCnt="0"/>
      <dgm:spPr/>
      <dgm:t>
        <a:bodyPr/>
        <a:lstStyle/>
        <a:p>
          <a:endParaRPr lang="es-ES"/>
        </a:p>
      </dgm:t>
    </dgm:pt>
    <dgm:pt modelId="{EEFE2B58-868D-4578-8E1B-F8F28E5600E3}" type="pres">
      <dgm:prSet presAssocID="{88C8036D-E096-45A1-B553-B9AD8C5688B3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F1BBC4-F06C-49BD-B9A7-3580846BDE1F}" type="pres">
      <dgm:prSet presAssocID="{88C8036D-E096-45A1-B553-B9AD8C5688B3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274B92-5CBD-4C53-AB45-5D492F31201C}" type="pres">
      <dgm:prSet presAssocID="{80644BE0-E87C-46E0-AFFF-CD0234592452}" presName="sp" presStyleCnt="0"/>
      <dgm:spPr/>
      <dgm:t>
        <a:bodyPr/>
        <a:lstStyle/>
        <a:p>
          <a:endParaRPr lang="es-ES"/>
        </a:p>
      </dgm:t>
    </dgm:pt>
    <dgm:pt modelId="{88BBECC3-D61E-420A-8BF8-8042E8B0DF7E}" type="pres">
      <dgm:prSet presAssocID="{9259A60C-6FC6-467B-BCEE-4DC19A8F295B}" presName="linNode" presStyleCnt="0"/>
      <dgm:spPr/>
      <dgm:t>
        <a:bodyPr/>
        <a:lstStyle/>
        <a:p>
          <a:endParaRPr lang="es-ES"/>
        </a:p>
      </dgm:t>
    </dgm:pt>
    <dgm:pt modelId="{2C741AB0-3C9B-49DB-BA52-0B32FF60A271}" type="pres">
      <dgm:prSet presAssocID="{9259A60C-6FC6-467B-BCEE-4DC19A8F295B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9BE9F-7833-4B7E-8B24-997F289A24C3}" type="pres">
      <dgm:prSet presAssocID="{9259A60C-6FC6-467B-BCEE-4DC19A8F295B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2A557E-61E8-4C4F-86DA-8FBC3E6B0544}" type="pres">
      <dgm:prSet presAssocID="{574C060E-B3DE-4A71-8B31-053D1897AC0D}" presName="sp" presStyleCnt="0"/>
      <dgm:spPr/>
      <dgm:t>
        <a:bodyPr/>
        <a:lstStyle/>
        <a:p>
          <a:endParaRPr lang="es-ES"/>
        </a:p>
      </dgm:t>
    </dgm:pt>
    <dgm:pt modelId="{1E259191-6D9C-45B3-9FE2-3678B40AE97E}" type="pres">
      <dgm:prSet presAssocID="{6781189A-9835-4E6C-985A-B8274455BE43}" presName="linNode" presStyleCnt="0"/>
      <dgm:spPr/>
      <dgm:t>
        <a:bodyPr/>
        <a:lstStyle/>
        <a:p>
          <a:endParaRPr lang="es-ES"/>
        </a:p>
      </dgm:t>
    </dgm:pt>
    <dgm:pt modelId="{1513FABE-1015-421C-A537-06DFC0839FB5}" type="pres">
      <dgm:prSet presAssocID="{6781189A-9835-4E6C-985A-B8274455BE43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5FB476-A673-40A6-B1B0-DADDBFEB1184}" type="pres">
      <dgm:prSet presAssocID="{6781189A-9835-4E6C-985A-B8274455BE43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E476D5-174F-46ED-A529-A5926B85D83B}" type="pres">
      <dgm:prSet presAssocID="{B42E2222-4D32-4B1A-856D-8C0E4F36DCA1}" presName="sp" presStyleCnt="0"/>
      <dgm:spPr/>
      <dgm:t>
        <a:bodyPr/>
        <a:lstStyle/>
        <a:p>
          <a:endParaRPr lang="es-ES"/>
        </a:p>
      </dgm:t>
    </dgm:pt>
    <dgm:pt modelId="{1D66F773-B6EF-4448-855A-48698FFBC0C8}" type="pres">
      <dgm:prSet presAssocID="{3409196D-D291-45E8-8260-50FBAD5CE345}" presName="linNode" presStyleCnt="0"/>
      <dgm:spPr/>
      <dgm:t>
        <a:bodyPr/>
        <a:lstStyle/>
        <a:p>
          <a:endParaRPr lang="es-ES"/>
        </a:p>
      </dgm:t>
    </dgm:pt>
    <dgm:pt modelId="{16A80234-ED19-4977-B8A1-8DCCC1F2AE20}" type="pres">
      <dgm:prSet presAssocID="{3409196D-D291-45E8-8260-50FBAD5CE345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2B75E1-5B58-4FE5-9026-D6A3B800627C}" type="pres">
      <dgm:prSet presAssocID="{3409196D-D291-45E8-8260-50FBAD5CE345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695976-4062-4E1C-B858-6C2E86BC5640}" srcId="{9F068373-566F-491D-887D-D1525116D689}" destId="{38C48DB2-213A-46A5-B2B2-16145123C7A1}" srcOrd="3" destOrd="0" parTransId="{2B3F2355-FDB9-4419-9217-06754D70F1E0}" sibTransId="{657BEA47-D914-40A7-90CD-EBACC0EF73F2}"/>
    <dgm:cxn modelId="{F49FFF27-FD4E-4F07-B2A5-77220C60089D}" type="presOf" srcId="{3C631C1A-869D-48E2-951E-781286A96E21}" destId="{91F1BBC4-F06C-49BD-B9A7-3580846BDE1F}" srcOrd="0" destOrd="1" presId="urn:microsoft.com/office/officeart/2005/8/layout/vList5"/>
    <dgm:cxn modelId="{D3382E70-1D8A-460C-9507-ABF3745E1554}" type="presOf" srcId="{88C8036D-E096-45A1-B553-B9AD8C5688B3}" destId="{EEFE2B58-868D-4578-8E1B-F8F28E5600E3}" srcOrd="0" destOrd="0" presId="urn:microsoft.com/office/officeart/2005/8/layout/vList5"/>
    <dgm:cxn modelId="{DEFF7350-ED46-46F4-992F-CB1B57FFA70C}" type="presOf" srcId="{66518095-B925-4F53-A93A-0C4DDCEAB1DE}" destId="{7AA2329D-1649-441F-B1BF-F84E571A94F2}" srcOrd="0" destOrd="0" presId="urn:microsoft.com/office/officeart/2005/8/layout/vList5"/>
    <dgm:cxn modelId="{E893D8A8-D8FE-4B44-B713-19CFD9065016}" type="presOf" srcId="{6781189A-9835-4E6C-985A-B8274455BE43}" destId="{1513FABE-1015-421C-A537-06DFC0839FB5}" srcOrd="0" destOrd="0" presId="urn:microsoft.com/office/officeart/2005/8/layout/vList5"/>
    <dgm:cxn modelId="{2E61A816-ADCF-456B-89DA-37D803E68F6C}" type="presOf" srcId="{7BB6B707-1B78-4017-8296-02915AE599F8}" destId="{E62B75E1-5B58-4FE5-9026-D6A3B800627C}" srcOrd="0" destOrd="0" presId="urn:microsoft.com/office/officeart/2005/8/layout/vList5"/>
    <dgm:cxn modelId="{32D01810-FA19-42A8-B1EF-1467E1205A91}" type="presOf" srcId="{38C48DB2-213A-46A5-B2B2-16145123C7A1}" destId="{F7BAFCA1-392E-4BB3-96A9-83724FC66377}" srcOrd="0" destOrd="0" presId="urn:microsoft.com/office/officeart/2005/8/layout/vList5"/>
    <dgm:cxn modelId="{0C94C282-0790-4655-A23E-EC398CB03948}" type="presOf" srcId="{9F5F4C95-3EDA-4588-AA91-D9E526CFECDC}" destId="{33B9BE9F-7833-4B7E-8B24-997F289A24C3}" srcOrd="0" destOrd="0" presId="urn:microsoft.com/office/officeart/2005/8/layout/vList5"/>
    <dgm:cxn modelId="{5A53287F-6DD5-42AB-8874-61F276A9FADB}" srcId="{7A405484-36DE-41F3-8B73-A67BCE16D5C6}" destId="{CFD7E0E9-0B35-4601-9D0D-4A6FC4FDA79B}" srcOrd="0" destOrd="0" parTransId="{F4623A82-7989-485F-A383-DE7F36B480E3}" sibTransId="{3652BC76-C2EF-41C1-BC36-3A9EE09AB2F5}"/>
    <dgm:cxn modelId="{4CDEE22B-236F-418F-B3A2-7F6EF62DEAD6}" srcId="{9F068373-566F-491D-887D-D1525116D689}" destId="{3247200B-3A33-4927-BAF8-385E22290D44}" srcOrd="0" destOrd="0" parTransId="{3A9C309B-ABE4-40E1-88B7-5BE1BD5B860A}" sibTransId="{17F36755-F5B6-4469-A1A1-B311C96061A4}"/>
    <dgm:cxn modelId="{1F57178E-3974-49A0-BDB3-B2BDD02B1B61}" type="presOf" srcId="{9F068373-566F-491D-887D-D1525116D689}" destId="{27A2EF5E-A0D0-4026-86F9-0F52EF476258}" srcOrd="0" destOrd="0" presId="urn:microsoft.com/office/officeart/2005/8/layout/vList5"/>
    <dgm:cxn modelId="{18B29036-6FC7-4929-A78F-BC4AAEC368FB}" srcId="{9F068373-566F-491D-887D-D1525116D689}" destId="{86FBC2AE-D3D6-4E69-8B23-66DD71C4A351}" srcOrd="2" destOrd="0" parTransId="{49322868-78EB-4D09-955E-3EF75D45692F}" sibTransId="{6F7F2B1F-89D8-48E5-821D-63B6CB586C4F}"/>
    <dgm:cxn modelId="{8C2C5575-B0C6-420B-A346-9770FE9526C0}" type="presOf" srcId="{86FBC2AE-D3D6-4E69-8B23-66DD71C4A351}" destId="{41525F0E-51EE-4B51-885C-CED736E56382}" srcOrd="0" destOrd="0" presId="urn:microsoft.com/office/officeart/2005/8/layout/vList5"/>
    <dgm:cxn modelId="{B940E310-8A4C-4DE7-9A2F-92A929A8FE8E}" srcId="{9F068373-566F-491D-887D-D1525116D689}" destId="{7A405484-36DE-41F3-8B73-A67BCE16D5C6}" srcOrd="1" destOrd="0" parTransId="{58D0042F-DC82-4D88-8049-66907A38273B}" sibTransId="{ACB0332A-9CA7-454C-AFF9-B93608E443EB}"/>
    <dgm:cxn modelId="{70A34A0E-95E9-4E34-9D1D-FD44D10D6B62}" srcId="{3409196D-D291-45E8-8260-50FBAD5CE345}" destId="{7BB6B707-1B78-4017-8296-02915AE599F8}" srcOrd="0" destOrd="0" parTransId="{411F453E-DC65-49E3-84EB-79243F535C1F}" sibTransId="{27FA9B1A-C0EE-4572-BF9E-A7AA264FD237}"/>
    <dgm:cxn modelId="{7E3D778A-B39B-407C-A8DF-399151A6C335}" srcId="{88C8036D-E096-45A1-B553-B9AD8C5688B3}" destId="{3C631C1A-869D-48E2-951E-781286A96E21}" srcOrd="1" destOrd="0" parTransId="{338C660C-7C54-4F85-A8E2-00207A8465A3}" sibTransId="{F7A0C9A9-36A4-4BF0-98DA-AF9DD239B69B}"/>
    <dgm:cxn modelId="{80404BF7-8175-444A-9B04-621FC86FCB6C}" srcId="{9259A60C-6FC6-467B-BCEE-4DC19A8F295B}" destId="{9F5F4C95-3EDA-4588-AA91-D9E526CFECDC}" srcOrd="0" destOrd="0" parTransId="{55E4508A-1654-488D-B5A4-7A517A32BB42}" sibTransId="{E26ECE24-3210-4213-91C1-66C2A4B21121}"/>
    <dgm:cxn modelId="{0A73074F-F911-4A6F-A1DF-68162CFF2047}" srcId="{3247200B-3A33-4927-BAF8-385E22290D44}" destId="{66518095-B925-4F53-A93A-0C4DDCEAB1DE}" srcOrd="0" destOrd="0" parTransId="{BC74467B-1910-41F2-B488-0790DE91E17C}" sibTransId="{2FC885FB-1797-488A-B464-62B6D8BF006D}"/>
    <dgm:cxn modelId="{8E24C085-1C45-4324-B572-944894B0A799}" type="presOf" srcId="{AE38946F-CE21-42E5-A75B-03080292566F}" destId="{EA5FB476-A673-40A6-B1B0-DADDBFEB1184}" srcOrd="0" destOrd="1" presId="urn:microsoft.com/office/officeart/2005/8/layout/vList5"/>
    <dgm:cxn modelId="{A4590DB7-F0D5-4F20-8323-8BEA53DBDBE0}" type="presOf" srcId="{9259A60C-6FC6-467B-BCEE-4DC19A8F295B}" destId="{2C741AB0-3C9B-49DB-BA52-0B32FF60A271}" srcOrd="0" destOrd="0" presId="urn:microsoft.com/office/officeart/2005/8/layout/vList5"/>
    <dgm:cxn modelId="{CF2E365B-CC9B-4EC1-9442-36A0C1E61942}" type="presOf" srcId="{3409196D-D291-45E8-8260-50FBAD5CE345}" destId="{16A80234-ED19-4977-B8A1-8DCCC1F2AE20}" srcOrd="0" destOrd="0" presId="urn:microsoft.com/office/officeart/2005/8/layout/vList5"/>
    <dgm:cxn modelId="{F9C628EE-EEAF-4AB6-9227-37924A067496}" type="presOf" srcId="{7A405484-36DE-41F3-8B73-A67BCE16D5C6}" destId="{61AF542C-23BA-4DCE-A22A-A258C780D6AF}" srcOrd="0" destOrd="0" presId="urn:microsoft.com/office/officeart/2005/8/layout/vList5"/>
    <dgm:cxn modelId="{91BF36CC-13B4-4C46-9534-83D1D7B3C7D9}" srcId="{38C48DB2-213A-46A5-B2B2-16145123C7A1}" destId="{7EE2B535-7715-425B-8C78-E9904D135040}" srcOrd="0" destOrd="0" parTransId="{3DEA5E1B-83D5-4F5B-B463-C581311E5286}" sibTransId="{5740EBDE-422F-4D68-9F1C-6C19E3C02FCD}"/>
    <dgm:cxn modelId="{F53C68C3-D4EA-45C0-A847-B6F7B2B91124}" type="presOf" srcId="{CCEF1DCB-3732-4552-B683-00103E3A4B07}" destId="{91F1BBC4-F06C-49BD-B9A7-3580846BDE1F}" srcOrd="0" destOrd="0" presId="urn:microsoft.com/office/officeart/2005/8/layout/vList5"/>
    <dgm:cxn modelId="{0F648257-5A8D-49D0-BFD8-B17BE6A26902}" srcId="{3409196D-D291-45E8-8260-50FBAD5CE345}" destId="{B3CA8A36-8F00-4547-86FD-9A6D837079F1}" srcOrd="1" destOrd="0" parTransId="{CAB64CF4-FD44-4355-B9F4-AD9DD4FEF545}" sibTransId="{5F49602B-A631-4D08-B11E-0760D683E554}"/>
    <dgm:cxn modelId="{1AF66B92-7DA5-442D-A41B-49B45FA6FD5F}" srcId="{86FBC2AE-D3D6-4E69-8B23-66DD71C4A351}" destId="{39AE5392-DDEC-4066-AC6E-B642D285E354}" srcOrd="0" destOrd="0" parTransId="{7568D8C1-567C-404A-B47E-976E8362C36A}" sibTransId="{CC768A18-6425-4A36-AACE-2A66980DD68F}"/>
    <dgm:cxn modelId="{477B43FE-385B-4B35-AF11-74F0EAD41988}" type="presOf" srcId="{39AE5392-DDEC-4066-AC6E-B642D285E354}" destId="{7070973E-8071-4B2B-90FF-BEC52C5155FE}" srcOrd="0" destOrd="0" presId="urn:microsoft.com/office/officeart/2005/8/layout/vList5"/>
    <dgm:cxn modelId="{68CDCF6B-2C65-49F1-9BE7-1770B62488F6}" type="presOf" srcId="{18892E64-9CE5-4485-97F6-A207A78AD5DE}" destId="{33B9BE9F-7833-4B7E-8B24-997F289A24C3}" srcOrd="0" destOrd="1" presId="urn:microsoft.com/office/officeart/2005/8/layout/vList5"/>
    <dgm:cxn modelId="{4DE1EDAC-36A8-4325-830E-65989A6A760C}" srcId="{9F068373-566F-491D-887D-D1525116D689}" destId="{88C8036D-E096-45A1-B553-B9AD8C5688B3}" srcOrd="4" destOrd="0" parTransId="{BE9E362B-1182-425F-A687-731CED777453}" sibTransId="{80644BE0-E87C-46E0-AFFF-CD0234592452}"/>
    <dgm:cxn modelId="{AE155F41-E95F-4527-9A7D-7FEB83C2EADB}" srcId="{6781189A-9835-4E6C-985A-B8274455BE43}" destId="{63F798F0-E410-443D-B669-1C1FC5B02252}" srcOrd="0" destOrd="0" parTransId="{CD3680BF-912E-4415-A3D7-F896CA5565A7}" sibTransId="{439AEC77-7C1E-46EE-886F-0FD4D2D1404B}"/>
    <dgm:cxn modelId="{F6C944E6-6BD1-4DE2-9C1C-97B2DDB5BA63}" type="presOf" srcId="{CFD7E0E9-0B35-4601-9D0D-4A6FC4FDA79B}" destId="{ED60E351-8E1D-4E89-B57E-72FC8BA1CB35}" srcOrd="0" destOrd="0" presId="urn:microsoft.com/office/officeart/2005/8/layout/vList5"/>
    <dgm:cxn modelId="{0F230611-869A-42BC-87D7-72A7B4DAC5BC}" srcId="{9F068373-566F-491D-887D-D1525116D689}" destId="{9259A60C-6FC6-467B-BCEE-4DC19A8F295B}" srcOrd="5" destOrd="0" parTransId="{970A2275-B4FF-4FD7-A6A8-31F41304ED79}" sibTransId="{574C060E-B3DE-4A71-8B31-053D1897AC0D}"/>
    <dgm:cxn modelId="{D4E0CE59-69FA-4C6F-A911-9235DB831329}" srcId="{6781189A-9835-4E6C-985A-B8274455BE43}" destId="{AE38946F-CE21-42E5-A75B-03080292566F}" srcOrd="1" destOrd="0" parTransId="{7A785E66-936A-4829-81B6-C2F8E221E9BD}" sibTransId="{8D686643-ED56-4572-B540-72096A59E99C}"/>
    <dgm:cxn modelId="{7E3115C8-7B88-48BB-9E32-89CAD4433451}" srcId="{9259A60C-6FC6-467B-BCEE-4DC19A8F295B}" destId="{18892E64-9CE5-4485-97F6-A207A78AD5DE}" srcOrd="1" destOrd="0" parTransId="{B829F6D6-CB47-44D9-A548-07127B0D11DF}" sibTransId="{8F86A2E5-CAFE-4EF3-AB89-3C00D104124B}"/>
    <dgm:cxn modelId="{67782A42-D2EF-435D-B955-D4B2EC5FB2A7}" type="presOf" srcId="{7EE2B535-7715-425B-8C78-E9904D135040}" destId="{26340E61-8DC8-43EC-B05E-455582079C03}" srcOrd="0" destOrd="0" presId="urn:microsoft.com/office/officeart/2005/8/layout/vList5"/>
    <dgm:cxn modelId="{B5C7A3B8-69BA-4BFB-8B84-F9C00C9EA756}" type="presOf" srcId="{B3CA8A36-8F00-4547-86FD-9A6D837079F1}" destId="{E62B75E1-5B58-4FE5-9026-D6A3B800627C}" srcOrd="0" destOrd="1" presId="urn:microsoft.com/office/officeart/2005/8/layout/vList5"/>
    <dgm:cxn modelId="{2B731504-3C7A-487C-818B-99EBADC5CD2F}" srcId="{9F068373-566F-491D-887D-D1525116D689}" destId="{3409196D-D291-45E8-8260-50FBAD5CE345}" srcOrd="7" destOrd="0" parTransId="{D8D6D9F9-6A6B-42F4-971F-F5101E59A59C}" sibTransId="{595F78AE-AB6F-4661-A923-A46CA3E1C67C}"/>
    <dgm:cxn modelId="{C32AA5A3-68C0-442A-A4B7-8C1CA88F0658}" type="presOf" srcId="{3247200B-3A33-4927-BAF8-385E22290D44}" destId="{DC2AFFB6-F971-4A4C-B1F9-41C45D98D482}" srcOrd="0" destOrd="0" presId="urn:microsoft.com/office/officeart/2005/8/layout/vList5"/>
    <dgm:cxn modelId="{547646A6-030C-4DF5-8FB2-AB7E99E5BB20}" srcId="{9F068373-566F-491D-887D-D1525116D689}" destId="{6781189A-9835-4E6C-985A-B8274455BE43}" srcOrd="6" destOrd="0" parTransId="{B8748B21-1203-4859-83C0-51590A79FED5}" sibTransId="{B42E2222-4D32-4B1A-856D-8C0E4F36DCA1}"/>
    <dgm:cxn modelId="{1884AC29-FA67-4C18-8E62-082B91AA62E8}" type="presOf" srcId="{63F798F0-E410-443D-B669-1C1FC5B02252}" destId="{EA5FB476-A673-40A6-B1B0-DADDBFEB1184}" srcOrd="0" destOrd="0" presId="urn:microsoft.com/office/officeart/2005/8/layout/vList5"/>
    <dgm:cxn modelId="{5B26A87C-8242-4941-9DCE-4292886A235D}" srcId="{88C8036D-E096-45A1-B553-B9AD8C5688B3}" destId="{CCEF1DCB-3732-4552-B683-00103E3A4B07}" srcOrd="0" destOrd="0" parTransId="{BC8F5333-B8AA-4CEC-A9CC-C8FEE10F143F}" sibTransId="{6545F89B-4BCD-4803-B0BA-0E6878CB3F38}"/>
    <dgm:cxn modelId="{E5504E35-4670-41E3-A284-E9EFF7C273F1}" type="presParOf" srcId="{27A2EF5E-A0D0-4026-86F9-0F52EF476258}" destId="{BF2CE4D7-E098-46A0-B17E-8FC9F6B6FE0D}" srcOrd="0" destOrd="0" presId="urn:microsoft.com/office/officeart/2005/8/layout/vList5"/>
    <dgm:cxn modelId="{765F4951-9432-41EB-A61F-09C2DE8AED64}" type="presParOf" srcId="{BF2CE4D7-E098-46A0-B17E-8FC9F6B6FE0D}" destId="{DC2AFFB6-F971-4A4C-B1F9-41C45D98D482}" srcOrd="0" destOrd="0" presId="urn:microsoft.com/office/officeart/2005/8/layout/vList5"/>
    <dgm:cxn modelId="{D7B1F37B-8D9C-48C9-900F-081434E7A10E}" type="presParOf" srcId="{BF2CE4D7-E098-46A0-B17E-8FC9F6B6FE0D}" destId="{7AA2329D-1649-441F-B1BF-F84E571A94F2}" srcOrd="1" destOrd="0" presId="urn:microsoft.com/office/officeart/2005/8/layout/vList5"/>
    <dgm:cxn modelId="{2B882328-BFA8-408F-A692-46A80A8921B4}" type="presParOf" srcId="{27A2EF5E-A0D0-4026-86F9-0F52EF476258}" destId="{6A9DC584-55A9-4067-80E3-C7B0748A26AA}" srcOrd="1" destOrd="0" presId="urn:microsoft.com/office/officeart/2005/8/layout/vList5"/>
    <dgm:cxn modelId="{43C3301A-175B-4CE0-A359-EE75D8D8082A}" type="presParOf" srcId="{27A2EF5E-A0D0-4026-86F9-0F52EF476258}" destId="{11BABAB0-6640-4482-B0F5-299BA47E21F3}" srcOrd="2" destOrd="0" presId="urn:microsoft.com/office/officeart/2005/8/layout/vList5"/>
    <dgm:cxn modelId="{E9485417-CD51-47F9-8765-30DE720B1039}" type="presParOf" srcId="{11BABAB0-6640-4482-B0F5-299BA47E21F3}" destId="{61AF542C-23BA-4DCE-A22A-A258C780D6AF}" srcOrd="0" destOrd="0" presId="urn:microsoft.com/office/officeart/2005/8/layout/vList5"/>
    <dgm:cxn modelId="{052691D1-539B-42A7-93D6-63DAA7BB4243}" type="presParOf" srcId="{11BABAB0-6640-4482-B0F5-299BA47E21F3}" destId="{ED60E351-8E1D-4E89-B57E-72FC8BA1CB35}" srcOrd="1" destOrd="0" presId="urn:microsoft.com/office/officeart/2005/8/layout/vList5"/>
    <dgm:cxn modelId="{3C65CE97-091C-4F9A-A580-018947357AF1}" type="presParOf" srcId="{27A2EF5E-A0D0-4026-86F9-0F52EF476258}" destId="{2AD3E534-E038-4D63-A1C6-4D8D3149D2B6}" srcOrd="3" destOrd="0" presId="urn:microsoft.com/office/officeart/2005/8/layout/vList5"/>
    <dgm:cxn modelId="{113C2CB4-A1DC-42BA-844D-8D092BE1804A}" type="presParOf" srcId="{27A2EF5E-A0D0-4026-86F9-0F52EF476258}" destId="{4C76D1CA-D3D7-479D-A764-94907F79F378}" srcOrd="4" destOrd="0" presId="urn:microsoft.com/office/officeart/2005/8/layout/vList5"/>
    <dgm:cxn modelId="{C456A585-0EFA-4690-A64C-F097DB79EEC9}" type="presParOf" srcId="{4C76D1CA-D3D7-479D-A764-94907F79F378}" destId="{41525F0E-51EE-4B51-885C-CED736E56382}" srcOrd="0" destOrd="0" presId="urn:microsoft.com/office/officeart/2005/8/layout/vList5"/>
    <dgm:cxn modelId="{3CE64061-04E1-46BF-8DC7-5590FBB4FA6C}" type="presParOf" srcId="{4C76D1CA-D3D7-479D-A764-94907F79F378}" destId="{7070973E-8071-4B2B-90FF-BEC52C5155FE}" srcOrd="1" destOrd="0" presId="urn:microsoft.com/office/officeart/2005/8/layout/vList5"/>
    <dgm:cxn modelId="{D90CF47E-55D1-4567-B491-1F275496BA42}" type="presParOf" srcId="{27A2EF5E-A0D0-4026-86F9-0F52EF476258}" destId="{EA2CCF47-E314-49C9-BEA9-CEFCAD849F1C}" srcOrd="5" destOrd="0" presId="urn:microsoft.com/office/officeart/2005/8/layout/vList5"/>
    <dgm:cxn modelId="{B9FEEB6B-C9AA-4C29-8DC6-A0025B000CE6}" type="presParOf" srcId="{27A2EF5E-A0D0-4026-86F9-0F52EF476258}" destId="{C74F3297-263C-470B-82BD-D6A13216A9CC}" srcOrd="6" destOrd="0" presId="urn:microsoft.com/office/officeart/2005/8/layout/vList5"/>
    <dgm:cxn modelId="{A3C7504C-425D-42D5-9779-F7E220D84C46}" type="presParOf" srcId="{C74F3297-263C-470B-82BD-D6A13216A9CC}" destId="{F7BAFCA1-392E-4BB3-96A9-83724FC66377}" srcOrd="0" destOrd="0" presId="urn:microsoft.com/office/officeart/2005/8/layout/vList5"/>
    <dgm:cxn modelId="{21C240BE-DE6A-4924-B46D-7B30ED9AA10B}" type="presParOf" srcId="{C74F3297-263C-470B-82BD-D6A13216A9CC}" destId="{26340E61-8DC8-43EC-B05E-455582079C03}" srcOrd="1" destOrd="0" presId="urn:microsoft.com/office/officeart/2005/8/layout/vList5"/>
    <dgm:cxn modelId="{3CB3A68E-FE67-4AD8-8AEB-1F4C37EDAA8D}" type="presParOf" srcId="{27A2EF5E-A0D0-4026-86F9-0F52EF476258}" destId="{4C5F86FA-05E5-43EA-8142-919F3E412500}" srcOrd="7" destOrd="0" presId="urn:microsoft.com/office/officeart/2005/8/layout/vList5"/>
    <dgm:cxn modelId="{5AB8AF17-04A3-45AD-B596-CB387BAE6F70}" type="presParOf" srcId="{27A2EF5E-A0D0-4026-86F9-0F52EF476258}" destId="{8AB84728-CAD2-4976-A7AE-8CBD726A4E8B}" srcOrd="8" destOrd="0" presId="urn:microsoft.com/office/officeart/2005/8/layout/vList5"/>
    <dgm:cxn modelId="{6133067B-3CFF-4020-83EE-DB01E93E1DDB}" type="presParOf" srcId="{8AB84728-CAD2-4976-A7AE-8CBD726A4E8B}" destId="{EEFE2B58-868D-4578-8E1B-F8F28E5600E3}" srcOrd="0" destOrd="0" presId="urn:microsoft.com/office/officeart/2005/8/layout/vList5"/>
    <dgm:cxn modelId="{1C40EAA6-B4BF-4353-8264-AB9301D568EB}" type="presParOf" srcId="{8AB84728-CAD2-4976-A7AE-8CBD726A4E8B}" destId="{91F1BBC4-F06C-49BD-B9A7-3580846BDE1F}" srcOrd="1" destOrd="0" presId="urn:microsoft.com/office/officeart/2005/8/layout/vList5"/>
    <dgm:cxn modelId="{13A59B2A-C5CF-4B79-9BCC-D7D343E78FF3}" type="presParOf" srcId="{27A2EF5E-A0D0-4026-86F9-0F52EF476258}" destId="{78274B92-5CBD-4C53-AB45-5D492F31201C}" srcOrd="9" destOrd="0" presId="urn:microsoft.com/office/officeart/2005/8/layout/vList5"/>
    <dgm:cxn modelId="{0EA1580F-AEB6-4240-97D7-20F19FF1960B}" type="presParOf" srcId="{27A2EF5E-A0D0-4026-86F9-0F52EF476258}" destId="{88BBECC3-D61E-420A-8BF8-8042E8B0DF7E}" srcOrd="10" destOrd="0" presId="urn:microsoft.com/office/officeart/2005/8/layout/vList5"/>
    <dgm:cxn modelId="{A5DCAA83-93A9-4C3B-896D-46646E28F82A}" type="presParOf" srcId="{88BBECC3-D61E-420A-8BF8-8042E8B0DF7E}" destId="{2C741AB0-3C9B-49DB-BA52-0B32FF60A271}" srcOrd="0" destOrd="0" presId="urn:microsoft.com/office/officeart/2005/8/layout/vList5"/>
    <dgm:cxn modelId="{680BE1C4-6DF9-46EA-B413-7BA7231AFDE8}" type="presParOf" srcId="{88BBECC3-D61E-420A-8BF8-8042E8B0DF7E}" destId="{33B9BE9F-7833-4B7E-8B24-997F289A24C3}" srcOrd="1" destOrd="0" presId="urn:microsoft.com/office/officeart/2005/8/layout/vList5"/>
    <dgm:cxn modelId="{5F5E3FBB-B8D8-4180-BA51-D1088AA4ED8F}" type="presParOf" srcId="{27A2EF5E-A0D0-4026-86F9-0F52EF476258}" destId="{DB2A557E-61E8-4C4F-86DA-8FBC3E6B0544}" srcOrd="11" destOrd="0" presId="urn:microsoft.com/office/officeart/2005/8/layout/vList5"/>
    <dgm:cxn modelId="{FD5B3E5A-C26A-4C6D-B23C-8714019D7C37}" type="presParOf" srcId="{27A2EF5E-A0D0-4026-86F9-0F52EF476258}" destId="{1E259191-6D9C-45B3-9FE2-3678B40AE97E}" srcOrd="12" destOrd="0" presId="urn:microsoft.com/office/officeart/2005/8/layout/vList5"/>
    <dgm:cxn modelId="{CE8A4ED0-3BF3-42F6-869D-1C0EB7BFD0C0}" type="presParOf" srcId="{1E259191-6D9C-45B3-9FE2-3678B40AE97E}" destId="{1513FABE-1015-421C-A537-06DFC0839FB5}" srcOrd="0" destOrd="0" presId="urn:microsoft.com/office/officeart/2005/8/layout/vList5"/>
    <dgm:cxn modelId="{F071DD95-75CC-430A-B9A2-33704F9A4FEA}" type="presParOf" srcId="{1E259191-6D9C-45B3-9FE2-3678B40AE97E}" destId="{EA5FB476-A673-40A6-B1B0-DADDBFEB1184}" srcOrd="1" destOrd="0" presId="urn:microsoft.com/office/officeart/2005/8/layout/vList5"/>
    <dgm:cxn modelId="{918EF703-CD09-46AD-8668-C2DDE2C56DB3}" type="presParOf" srcId="{27A2EF5E-A0D0-4026-86F9-0F52EF476258}" destId="{11E476D5-174F-46ED-A529-A5926B85D83B}" srcOrd="13" destOrd="0" presId="urn:microsoft.com/office/officeart/2005/8/layout/vList5"/>
    <dgm:cxn modelId="{32768D87-0E7A-4E37-A8F4-9E05BD2B2B1D}" type="presParOf" srcId="{27A2EF5E-A0D0-4026-86F9-0F52EF476258}" destId="{1D66F773-B6EF-4448-855A-48698FFBC0C8}" srcOrd="14" destOrd="0" presId="urn:microsoft.com/office/officeart/2005/8/layout/vList5"/>
    <dgm:cxn modelId="{D031E175-BD2A-4E8D-B64B-688EFFF6EC9B}" type="presParOf" srcId="{1D66F773-B6EF-4448-855A-48698FFBC0C8}" destId="{16A80234-ED19-4977-B8A1-8DCCC1F2AE20}" srcOrd="0" destOrd="0" presId="urn:microsoft.com/office/officeart/2005/8/layout/vList5"/>
    <dgm:cxn modelId="{DB3E8EF1-BC6A-4B13-8BB3-27EFEE46210D}" type="presParOf" srcId="{1D66F773-B6EF-4448-855A-48698FFBC0C8}" destId="{E62B75E1-5B58-4FE5-9026-D6A3B80062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1E3F4-B3F4-41F5-A772-75974BF3D287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03E3C2B-C5D3-4536-B0E4-F1DD3A1B1F03}">
      <dgm:prSet phldrT="[Texto]" custT="1"/>
      <dgm:spPr/>
      <dgm:t>
        <a:bodyPr/>
        <a:lstStyle/>
        <a:p>
          <a:r>
            <a:rPr lang="es-ES" sz="1200" b="1" dirty="0" smtClean="0"/>
            <a:t>Mercado potencial </a:t>
          </a:r>
          <a:endParaRPr lang="es-ES" sz="1200" b="1" dirty="0"/>
        </a:p>
      </dgm:t>
    </dgm:pt>
    <dgm:pt modelId="{5ABF735B-9E1D-4CED-9A3D-83F1133AEEF9}" type="parTrans" cxnId="{11721B60-E1B0-4F63-A5EA-AE25B586C09D}">
      <dgm:prSet/>
      <dgm:spPr/>
      <dgm:t>
        <a:bodyPr/>
        <a:lstStyle/>
        <a:p>
          <a:endParaRPr lang="es-ES"/>
        </a:p>
      </dgm:t>
    </dgm:pt>
    <dgm:pt modelId="{6222F40B-95B0-4413-BD1F-405597EF54DF}" type="sibTrans" cxnId="{11721B60-E1B0-4F63-A5EA-AE25B586C09D}">
      <dgm:prSet/>
      <dgm:spPr/>
      <dgm:t>
        <a:bodyPr/>
        <a:lstStyle/>
        <a:p>
          <a:endParaRPr lang="es-ES"/>
        </a:p>
      </dgm:t>
    </dgm:pt>
    <dgm:pt modelId="{855789C3-FE55-4C50-A88E-EB29357526D3}">
      <dgm:prSet phldrT="[Texto]" custT="1"/>
      <dgm:spPr/>
      <dgm:t>
        <a:bodyPr/>
        <a:lstStyle/>
        <a:p>
          <a:r>
            <a:rPr lang="es-PE" sz="2400" b="1" i="0" u="none" dirty="0" smtClean="0"/>
            <a:t>146 187</a:t>
          </a:r>
          <a:endParaRPr lang="es-ES" sz="2400" dirty="0"/>
        </a:p>
      </dgm:t>
    </dgm:pt>
    <dgm:pt modelId="{87A74BC7-39AE-4039-8AD9-81FE709ECC58}" type="parTrans" cxnId="{A7D745A6-94D6-43D7-AA75-1ADFFF463233}">
      <dgm:prSet/>
      <dgm:spPr/>
      <dgm:t>
        <a:bodyPr/>
        <a:lstStyle/>
        <a:p>
          <a:endParaRPr lang="es-ES"/>
        </a:p>
      </dgm:t>
    </dgm:pt>
    <dgm:pt modelId="{5549537D-FB3A-4CAE-81AC-385D8F52C523}" type="sibTrans" cxnId="{A7D745A6-94D6-43D7-AA75-1ADFFF463233}">
      <dgm:prSet/>
      <dgm:spPr/>
      <dgm:t>
        <a:bodyPr/>
        <a:lstStyle/>
        <a:p>
          <a:endParaRPr lang="es-ES"/>
        </a:p>
      </dgm:t>
    </dgm:pt>
    <dgm:pt modelId="{E18DDA11-3ABC-4C45-BF3E-1E40905863A5}">
      <dgm:prSet phldrT="[Texto]" custT="1"/>
      <dgm:spPr/>
      <dgm:t>
        <a:bodyPr/>
        <a:lstStyle/>
        <a:p>
          <a:r>
            <a:rPr lang="es-ES" sz="1200" b="1" dirty="0" smtClean="0"/>
            <a:t>Mercado disponible </a:t>
          </a:r>
          <a:endParaRPr lang="es-ES" sz="1200" b="1" dirty="0"/>
        </a:p>
      </dgm:t>
    </dgm:pt>
    <dgm:pt modelId="{9BA2E832-3DA5-469C-95D6-137591269120}" type="parTrans" cxnId="{A83A71E5-0927-44B2-9C5C-643D19F1FD69}">
      <dgm:prSet/>
      <dgm:spPr/>
      <dgm:t>
        <a:bodyPr/>
        <a:lstStyle/>
        <a:p>
          <a:endParaRPr lang="es-ES"/>
        </a:p>
      </dgm:t>
    </dgm:pt>
    <dgm:pt modelId="{C88D5177-8ADF-473A-B40C-09A637E045E0}" type="sibTrans" cxnId="{A83A71E5-0927-44B2-9C5C-643D19F1FD69}">
      <dgm:prSet/>
      <dgm:spPr/>
      <dgm:t>
        <a:bodyPr/>
        <a:lstStyle/>
        <a:p>
          <a:endParaRPr lang="es-ES"/>
        </a:p>
      </dgm:t>
    </dgm:pt>
    <dgm:pt modelId="{64A8DF45-0137-48DA-821B-9576D015D791}">
      <dgm:prSet phldrT="[Texto]" custT="1"/>
      <dgm:spPr/>
      <dgm:t>
        <a:bodyPr/>
        <a:lstStyle/>
        <a:p>
          <a:r>
            <a:rPr lang="es-PE" sz="2400" b="1" i="0" u="none" dirty="0" smtClean="0"/>
            <a:t>135 954</a:t>
          </a:r>
          <a:endParaRPr lang="es-ES" sz="2400" dirty="0"/>
        </a:p>
      </dgm:t>
    </dgm:pt>
    <dgm:pt modelId="{53167CB9-3373-4862-ADEE-9DC5EE06FA8C}" type="parTrans" cxnId="{3468D87E-B723-49AA-926F-3FD6C86FBCC0}">
      <dgm:prSet/>
      <dgm:spPr/>
      <dgm:t>
        <a:bodyPr/>
        <a:lstStyle/>
        <a:p>
          <a:endParaRPr lang="es-ES"/>
        </a:p>
      </dgm:t>
    </dgm:pt>
    <dgm:pt modelId="{599206AA-E0E9-4A89-9BD0-A2AF3E472F9B}" type="sibTrans" cxnId="{3468D87E-B723-49AA-926F-3FD6C86FBCC0}">
      <dgm:prSet/>
      <dgm:spPr/>
      <dgm:t>
        <a:bodyPr/>
        <a:lstStyle/>
        <a:p>
          <a:endParaRPr lang="es-ES"/>
        </a:p>
      </dgm:t>
    </dgm:pt>
    <dgm:pt modelId="{BD765F73-11EC-4D74-895D-93458DB2044E}">
      <dgm:prSet phldrT="[Texto]" custT="1"/>
      <dgm:spPr/>
      <dgm:t>
        <a:bodyPr/>
        <a:lstStyle/>
        <a:p>
          <a:r>
            <a:rPr lang="es-ES" sz="1200" b="1" dirty="0" smtClean="0"/>
            <a:t>Mercado objetivo </a:t>
          </a:r>
          <a:endParaRPr lang="es-ES" sz="1200" b="1" dirty="0"/>
        </a:p>
      </dgm:t>
    </dgm:pt>
    <dgm:pt modelId="{F1A0A510-37FB-47A8-882B-62722E2F24F0}" type="parTrans" cxnId="{23023C9E-ED69-49CD-8CDB-8FCAC9447136}">
      <dgm:prSet/>
      <dgm:spPr/>
      <dgm:t>
        <a:bodyPr/>
        <a:lstStyle/>
        <a:p>
          <a:endParaRPr lang="es-ES"/>
        </a:p>
      </dgm:t>
    </dgm:pt>
    <dgm:pt modelId="{4CC8CDE3-CADF-46E4-ACB6-0C95FC7BA9DE}" type="sibTrans" cxnId="{23023C9E-ED69-49CD-8CDB-8FCAC9447136}">
      <dgm:prSet/>
      <dgm:spPr/>
      <dgm:t>
        <a:bodyPr/>
        <a:lstStyle/>
        <a:p>
          <a:endParaRPr lang="es-ES"/>
        </a:p>
      </dgm:t>
    </dgm:pt>
    <dgm:pt modelId="{0FBF5771-A334-430E-B5B0-69A4273739CF}">
      <dgm:prSet phldrT="[Texto]" custT="1"/>
      <dgm:spPr/>
      <dgm:t>
        <a:bodyPr/>
        <a:lstStyle/>
        <a:p>
          <a:r>
            <a:rPr lang="es-PE" sz="2800" b="1" i="0" u="none" dirty="0" smtClean="0"/>
            <a:t>13 596</a:t>
          </a:r>
          <a:r>
            <a:rPr lang="es-PE" sz="2800" b="1" i="0" u="none" baseline="0" dirty="0" smtClean="0"/>
            <a:t> </a:t>
          </a:r>
          <a:endParaRPr lang="es-ES" sz="2800" dirty="0"/>
        </a:p>
      </dgm:t>
    </dgm:pt>
    <dgm:pt modelId="{8FBFE821-7C8E-4F8B-BA44-DA24FCFA0548}" type="parTrans" cxnId="{D0BEF21E-1345-4D97-B57B-D112C0345DCD}">
      <dgm:prSet/>
      <dgm:spPr/>
      <dgm:t>
        <a:bodyPr/>
        <a:lstStyle/>
        <a:p>
          <a:endParaRPr lang="es-ES"/>
        </a:p>
      </dgm:t>
    </dgm:pt>
    <dgm:pt modelId="{56094DF4-C4F3-4F05-939B-AA421E6D5320}" type="sibTrans" cxnId="{D0BEF21E-1345-4D97-B57B-D112C0345DCD}">
      <dgm:prSet/>
      <dgm:spPr/>
      <dgm:t>
        <a:bodyPr/>
        <a:lstStyle/>
        <a:p>
          <a:endParaRPr lang="es-ES"/>
        </a:p>
      </dgm:t>
    </dgm:pt>
    <dgm:pt modelId="{2ACFEF0A-D95B-4A2D-8871-50FD4E2A578D}" type="pres">
      <dgm:prSet presAssocID="{5781E3F4-B3F4-41F5-A772-75974BF3D28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7A63FCB-5AFA-4148-BC92-C949510BC3C8}" type="pres">
      <dgm:prSet presAssocID="{903E3C2B-C5D3-4536-B0E4-F1DD3A1B1F0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DB7BD8-A8BF-4038-A2B0-D4F7EFA0D195}" type="pres">
      <dgm:prSet presAssocID="{903E3C2B-C5D3-4536-B0E4-F1DD3A1B1F0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F0E74B-EDB1-4D85-B362-E1AC3B39465D}" type="pres">
      <dgm:prSet presAssocID="{E18DDA11-3ABC-4C45-BF3E-1E40905863A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A090EF-6ECF-4093-B6DA-DA76E5B14399}" type="pres">
      <dgm:prSet presAssocID="{E18DDA11-3ABC-4C45-BF3E-1E40905863A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577AD0-9B4A-45D6-8BFE-0A35870EC5DB}" type="pres">
      <dgm:prSet presAssocID="{BD765F73-11EC-4D74-895D-93458DB2044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E85ED-9C6A-40EB-BE79-2D6789888C66}" type="pres">
      <dgm:prSet presAssocID="{BD765F73-11EC-4D74-895D-93458DB2044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02D21F-BCDA-4407-916B-6ECF3033A45E}" type="presOf" srcId="{855789C3-FE55-4C50-A88E-EB29357526D3}" destId="{66DB7BD8-A8BF-4038-A2B0-D4F7EFA0D195}" srcOrd="0" destOrd="0" presId="urn:microsoft.com/office/officeart/2009/3/layout/IncreasingArrowsProcess"/>
    <dgm:cxn modelId="{B6ECAB2B-E381-4C30-97A9-DAEAE89E6BC7}" type="presOf" srcId="{5781E3F4-B3F4-41F5-A772-75974BF3D287}" destId="{2ACFEF0A-D95B-4A2D-8871-50FD4E2A578D}" srcOrd="0" destOrd="0" presId="urn:microsoft.com/office/officeart/2009/3/layout/IncreasingArrowsProcess"/>
    <dgm:cxn modelId="{E7DB0A30-07F4-47E5-804B-AE40FBCC9B88}" type="presOf" srcId="{E18DDA11-3ABC-4C45-BF3E-1E40905863A5}" destId="{6EF0E74B-EDB1-4D85-B362-E1AC3B39465D}" srcOrd="0" destOrd="0" presId="urn:microsoft.com/office/officeart/2009/3/layout/IncreasingArrowsProcess"/>
    <dgm:cxn modelId="{C1C07FCF-E4F3-4AB8-BD3A-93C23ADE97A9}" type="presOf" srcId="{64A8DF45-0137-48DA-821B-9576D015D791}" destId="{14A090EF-6ECF-4093-B6DA-DA76E5B14399}" srcOrd="0" destOrd="0" presId="urn:microsoft.com/office/officeart/2009/3/layout/IncreasingArrowsProcess"/>
    <dgm:cxn modelId="{11721B60-E1B0-4F63-A5EA-AE25B586C09D}" srcId="{5781E3F4-B3F4-41F5-A772-75974BF3D287}" destId="{903E3C2B-C5D3-4536-B0E4-F1DD3A1B1F03}" srcOrd="0" destOrd="0" parTransId="{5ABF735B-9E1D-4CED-9A3D-83F1133AEEF9}" sibTransId="{6222F40B-95B0-4413-BD1F-405597EF54DF}"/>
    <dgm:cxn modelId="{74241FE6-BA2B-48B7-9F47-824C1AB90878}" type="presOf" srcId="{BD765F73-11EC-4D74-895D-93458DB2044E}" destId="{70577AD0-9B4A-45D6-8BFE-0A35870EC5DB}" srcOrd="0" destOrd="0" presId="urn:microsoft.com/office/officeart/2009/3/layout/IncreasingArrowsProcess"/>
    <dgm:cxn modelId="{D0BEF21E-1345-4D97-B57B-D112C0345DCD}" srcId="{BD765F73-11EC-4D74-895D-93458DB2044E}" destId="{0FBF5771-A334-430E-B5B0-69A4273739CF}" srcOrd="0" destOrd="0" parTransId="{8FBFE821-7C8E-4F8B-BA44-DA24FCFA0548}" sibTransId="{56094DF4-C4F3-4F05-939B-AA421E6D5320}"/>
    <dgm:cxn modelId="{3468D87E-B723-49AA-926F-3FD6C86FBCC0}" srcId="{E18DDA11-3ABC-4C45-BF3E-1E40905863A5}" destId="{64A8DF45-0137-48DA-821B-9576D015D791}" srcOrd="0" destOrd="0" parTransId="{53167CB9-3373-4862-ADEE-9DC5EE06FA8C}" sibTransId="{599206AA-E0E9-4A89-9BD0-A2AF3E472F9B}"/>
    <dgm:cxn modelId="{A7D745A6-94D6-43D7-AA75-1ADFFF463233}" srcId="{903E3C2B-C5D3-4536-B0E4-F1DD3A1B1F03}" destId="{855789C3-FE55-4C50-A88E-EB29357526D3}" srcOrd="0" destOrd="0" parTransId="{87A74BC7-39AE-4039-8AD9-81FE709ECC58}" sibTransId="{5549537D-FB3A-4CAE-81AC-385D8F52C523}"/>
    <dgm:cxn modelId="{23023C9E-ED69-49CD-8CDB-8FCAC9447136}" srcId="{5781E3F4-B3F4-41F5-A772-75974BF3D287}" destId="{BD765F73-11EC-4D74-895D-93458DB2044E}" srcOrd="2" destOrd="0" parTransId="{F1A0A510-37FB-47A8-882B-62722E2F24F0}" sibTransId="{4CC8CDE3-CADF-46E4-ACB6-0C95FC7BA9DE}"/>
    <dgm:cxn modelId="{A83A71E5-0927-44B2-9C5C-643D19F1FD69}" srcId="{5781E3F4-B3F4-41F5-A772-75974BF3D287}" destId="{E18DDA11-3ABC-4C45-BF3E-1E40905863A5}" srcOrd="1" destOrd="0" parTransId="{9BA2E832-3DA5-469C-95D6-137591269120}" sibTransId="{C88D5177-8ADF-473A-B40C-09A637E045E0}"/>
    <dgm:cxn modelId="{F05B401A-05B6-42FE-90AD-8490425F94F9}" type="presOf" srcId="{0FBF5771-A334-430E-B5B0-69A4273739CF}" destId="{55FE85ED-9C6A-40EB-BE79-2D6789888C66}" srcOrd="0" destOrd="0" presId="urn:microsoft.com/office/officeart/2009/3/layout/IncreasingArrowsProcess"/>
    <dgm:cxn modelId="{9528C50F-207F-4F62-B641-B1A025013E98}" type="presOf" srcId="{903E3C2B-C5D3-4536-B0E4-F1DD3A1B1F03}" destId="{B7A63FCB-5AFA-4148-BC92-C949510BC3C8}" srcOrd="0" destOrd="0" presId="urn:microsoft.com/office/officeart/2009/3/layout/IncreasingArrowsProcess"/>
    <dgm:cxn modelId="{4F44C968-BD66-46F6-892A-FEB3CDDF2D1C}" type="presParOf" srcId="{2ACFEF0A-D95B-4A2D-8871-50FD4E2A578D}" destId="{B7A63FCB-5AFA-4148-BC92-C949510BC3C8}" srcOrd="0" destOrd="0" presId="urn:microsoft.com/office/officeart/2009/3/layout/IncreasingArrowsProcess"/>
    <dgm:cxn modelId="{DAF78B7D-D6B2-4E4C-BAFC-09A03CE735A2}" type="presParOf" srcId="{2ACFEF0A-D95B-4A2D-8871-50FD4E2A578D}" destId="{66DB7BD8-A8BF-4038-A2B0-D4F7EFA0D195}" srcOrd="1" destOrd="0" presId="urn:microsoft.com/office/officeart/2009/3/layout/IncreasingArrowsProcess"/>
    <dgm:cxn modelId="{8D0EA422-CA90-4738-B20F-64DC1B1E8C5D}" type="presParOf" srcId="{2ACFEF0A-D95B-4A2D-8871-50FD4E2A578D}" destId="{6EF0E74B-EDB1-4D85-B362-E1AC3B39465D}" srcOrd="2" destOrd="0" presId="urn:microsoft.com/office/officeart/2009/3/layout/IncreasingArrowsProcess"/>
    <dgm:cxn modelId="{84025835-97D6-4A82-B78C-28C335655988}" type="presParOf" srcId="{2ACFEF0A-D95B-4A2D-8871-50FD4E2A578D}" destId="{14A090EF-6ECF-4093-B6DA-DA76E5B14399}" srcOrd="3" destOrd="0" presId="urn:microsoft.com/office/officeart/2009/3/layout/IncreasingArrowsProcess"/>
    <dgm:cxn modelId="{DA552825-FE64-40BD-9D17-1D5E5645EBFB}" type="presParOf" srcId="{2ACFEF0A-D95B-4A2D-8871-50FD4E2A578D}" destId="{70577AD0-9B4A-45D6-8BFE-0A35870EC5DB}" srcOrd="4" destOrd="0" presId="urn:microsoft.com/office/officeart/2009/3/layout/IncreasingArrowsProcess"/>
    <dgm:cxn modelId="{B038ACE3-DA54-413B-A02C-9844381C7424}" type="presParOf" srcId="{2ACFEF0A-D95B-4A2D-8871-50FD4E2A578D}" destId="{55FE85ED-9C6A-40EB-BE79-2D6789888C6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2329D-1649-441F-B1BF-F84E571A94F2}">
      <dsp:nvSpPr>
        <dsp:cNvPr id="0" name=""/>
        <dsp:cNvSpPr/>
      </dsp:nvSpPr>
      <dsp:spPr>
        <a:xfrm rot="5400000">
          <a:off x="5218682" y="-2236061"/>
          <a:ext cx="442339" cy="511986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146 </a:t>
          </a:r>
          <a:r>
            <a:rPr lang="es-ES" sz="1400" kern="1200" dirty="0" smtClean="0"/>
            <a:t>187</a:t>
          </a:r>
          <a:endParaRPr lang="es-ES" sz="1400" kern="1200" dirty="0"/>
        </a:p>
      </dsp:txBody>
      <dsp:txXfrm rot="-5400000">
        <a:off x="2879922" y="124292"/>
        <a:ext cx="5098268" cy="399153"/>
      </dsp:txXfrm>
    </dsp:sp>
    <dsp:sp modelId="{DC2AFFB6-F971-4A4C-B1F9-41C45D98D482}">
      <dsp:nvSpPr>
        <dsp:cNvPr id="0" name=""/>
        <dsp:cNvSpPr/>
      </dsp:nvSpPr>
      <dsp:spPr>
        <a:xfrm>
          <a:off x="0" y="183"/>
          <a:ext cx="2879921" cy="5529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Universo poblacional </a:t>
          </a:r>
          <a:endParaRPr lang="es-ES" sz="1600" kern="1200" dirty="0"/>
        </a:p>
      </dsp:txBody>
      <dsp:txXfrm>
        <a:off x="26992" y="27175"/>
        <a:ext cx="2825937" cy="498940"/>
      </dsp:txXfrm>
    </dsp:sp>
    <dsp:sp modelId="{ED60E351-8E1D-4E89-B57E-72FC8BA1CB35}">
      <dsp:nvSpPr>
        <dsp:cNvPr id="0" name=""/>
        <dsp:cNvSpPr/>
      </dsp:nvSpPr>
      <dsp:spPr>
        <a:xfrm rot="5400000">
          <a:off x="5218682" y="-1702714"/>
          <a:ext cx="442339" cy="511986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Provincia de Huancayo</a:t>
          </a:r>
          <a:endParaRPr lang="es-ES" sz="1400" kern="1200" dirty="0"/>
        </a:p>
      </dsp:txBody>
      <dsp:txXfrm rot="-5400000">
        <a:off x="2879922" y="657639"/>
        <a:ext cx="5098268" cy="399153"/>
      </dsp:txXfrm>
    </dsp:sp>
    <dsp:sp modelId="{61AF542C-23BA-4DCE-A22A-A258C780D6AF}">
      <dsp:nvSpPr>
        <dsp:cNvPr id="0" name=""/>
        <dsp:cNvSpPr/>
      </dsp:nvSpPr>
      <dsp:spPr>
        <a:xfrm>
          <a:off x="0" y="580753"/>
          <a:ext cx="2879921" cy="5529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Ámbito geográfico </a:t>
          </a:r>
          <a:endParaRPr lang="es-ES" sz="1600" b="1" kern="1200" dirty="0"/>
        </a:p>
      </dsp:txBody>
      <dsp:txXfrm>
        <a:off x="26992" y="607745"/>
        <a:ext cx="2825937" cy="498940"/>
      </dsp:txXfrm>
    </dsp:sp>
    <dsp:sp modelId="{7070973E-8071-4B2B-90FF-BEC52C5155FE}">
      <dsp:nvSpPr>
        <dsp:cNvPr id="0" name=""/>
        <dsp:cNvSpPr/>
      </dsp:nvSpPr>
      <dsp:spPr>
        <a:xfrm rot="5400000">
          <a:off x="5218682" y="-1122144"/>
          <a:ext cx="442339" cy="511986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Aleatorio Simple</a:t>
          </a:r>
          <a:endParaRPr lang="es-ES" sz="1400" kern="1200" dirty="0"/>
        </a:p>
      </dsp:txBody>
      <dsp:txXfrm rot="-5400000">
        <a:off x="2879922" y="1238209"/>
        <a:ext cx="5098268" cy="399153"/>
      </dsp:txXfrm>
    </dsp:sp>
    <dsp:sp modelId="{41525F0E-51EE-4B51-885C-CED736E56382}">
      <dsp:nvSpPr>
        <dsp:cNvPr id="0" name=""/>
        <dsp:cNvSpPr/>
      </dsp:nvSpPr>
      <dsp:spPr>
        <a:xfrm>
          <a:off x="0" y="1161323"/>
          <a:ext cx="2879921" cy="5529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Método de muestreo </a:t>
          </a:r>
          <a:endParaRPr lang="es-ES" sz="1600" b="1" kern="1200" dirty="0"/>
        </a:p>
      </dsp:txBody>
      <dsp:txXfrm>
        <a:off x="26992" y="1188315"/>
        <a:ext cx="2825937" cy="498940"/>
      </dsp:txXfrm>
    </dsp:sp>
    <dsp:sp modelId="{26340E61-8DC8-43EC-B05E-455582079C03}">
      <dsp:nvSpPr>
        <dsp:cNvPr id="0" name=""/>
        <dsp:cNvSpPr/>
      </dsp:nvSpPr>
      <dsp:spPr>
        <a:xfrm rot="5400000">
          <a:off x="5218682" y="-541574"/>
          <a:ext cx="442339" cy="511986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100</a:t>
          </a:r>
          <a:endParaRPr lang="es-ES" sz="1400" kern="1200" dirty="0"/>
        </a:p>
      </dsp:txBody>
      <dsp:txXfrm rot="-5400000">
        <a:off x="2879922" y="1818779"/>
        <a:ext cx="5098268" cy="399153"/>
      </dsp:txXfrm>
    </dsp:sp>
    <dsp:sp modelId="{F7BAFCA1-392E-4BB3-96A9-83724FC66377}">
      <dsp:nvSpPr>
        <dsp:cNvPr id="0" name=""/>
        <dsp:cNvSpPr/>
      </dsp:nvSpPr>
      <dsp:spPr>
        <a:xfrm>
          <a:off x="0" y="1741894"/>
          <a:ext cx="2879921" cy="5529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Tamaño </a:t>
          </a:r>
          <a:r>
            <a:rPr lang="es-ES" sz="1600" b="1" kern="1200" dirty="0" err="1" smtClean="0"/>
            <a:t>muestral</a:t>
          </a:r>
          <a:r>
            <a:rPr lang="es-ES" sz="1600" b="1" kern="1200" dirty="0" smtClean="0"/>
            <a:t> </a:t>
          </a:r>
          <a:endParaRPr lang="es-ES" sz="1600" b="1" kern="1200" dirty="0"/>
        </a:p>
      </dsp:txBody>
      <dsp:txXfrm>
        <a:off x="26992" y="1768886"/>
        <a:ext cx="2825937" cy="498940"/>
      </dsp:txXfrm>
    </dsp:sp>
    <dsp:sp modelId="{91F1BBC4-F06C-49BD-B9A7-3580846BDE1F}">
      <dsp:nvSpPr>
        <dsp:cNvPr id="0" name=""/>
        <dsp:cNvSpPr/>
      </dsp:nvSpPr>
      <dsp:spPr>
        <a:xfrm rot="5400000">
          <a:off x="5218682" y="38996"/>
          <a:ext cx="442339" cy="511986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5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>
              <a:latin typeface="+mj-lt"/>
              <a:cs typeface="Arial" panose="020B0604020202020204" pitchFamily="34" charset="0"/>
            </a:rPr>
            <a:t>Personas </a:t>
          </a:r>
          <a:r>
            <a:rPr lang="es-ES" sz="1000" kern="1200" dirty="0" smtClean="0">
              <a:latin typeface="+mj-lt"/>
              <a:cs typeface="Arial" panose="020B0604020202020204" pitchFamily="34" charset="0"/>
            </a:rPr>
            <a:t>que tienen hijos, adolescentes y personas adultas que tienen la intención de celebrar un cumpleaños en </a:t>
          </a:r>
          <a:r>
            <a:rPr lang="es-ES" sz="1000" kern="1200" dirty="0">
              <a:latin typeface="+mj-lt"/>
              <a:cs typeface="Arial" panose="020B0604020202020204" pitchFamily="34" charset="0"/>
            </a:rPr>
            <a:t>la provincia de Huancayo</a:t>
          </a:r>
        </a:p>
      </dsp:txBody>
      <dsp:txXfrm rot="-5400000">
        <a:off x="2879922" y="2399350"/>
        <a:ext cx="5098268" cy="399153"/>
      </dsp:txXfrm>
    </dsp:sp>
    <dsp:sp modelId="{EEFE2B58-868D-4578-8E1B-F8F28E5600E3}">
      <dsp:nvSpPr>
        <dsp:cNvPr id="0" name=""/>
        <dsp:cNvSpPr/>
      </dsp:nvSpPr>
      <dsp:spPr>
        <a:xfrm>
          <a:off x="0" y="2322464"/>
          <a:ext cx="2879921" cy="5529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Perfil del encuestado</a:t>
          </a:r>
          <a:endParaRPr lang="es-ES" sz="1600" b="1" kern="1200" dirty="0"/>
        </a:p>
      </dsp:txBody>
      <dsp:txXfrm>
        <a:off x="26992" y="2349456"/>
        <a:ext cx="2825937" cy="498940"/>
      </dsp:txXfrm>
    </dsp:sp>
    <dsp:sp modelId="{33B9BE9F-7833-4B7E-8B24-997F289A24C3}">
      <dsp:nvSpPr>
        <dsp:cNvPr id="0" name=""/>
        <dsp:cNvSpPr/>
      </dsp:nvSpPr>
      <dsp:spPr>
        <a:xfrm rot="5400000">
          <a:off x="5218682" y="619566"/>
          <a:ext cx="442339" cy="511986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95%</a:t>
          </a:r>
        </a:p>
      </dsp:txBody>
      <dsp:txXfrm rot="-5400000">
        <a:off x="2879922" y="2979920"/>
        <a:ext cx="5098268" cy="399153"/>
      </dsp:txXfrm>
    </dsp:sp>
    <dsp:sp modelId="{2C741AB0-3C9B-49DB-BA52-0B32FF60A271}">
      <dsp:nvSpPr>
        <dsp:cNvPr id="0" name=""/>
        <dsp:cNvSpPr/>
      </dsp:nvSpPr>
      <dsp:spPr>
        <a:xfrm>
          <a:off x="0" y="2903034"/>
          <a:ext cx="2879921" cy="5529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Nivel de confianza</a:t>
          </a:r>
          <a:endParaRPr lang="es-ES" sz="1600" b="1" kern="1200" dirty="0"/>
        </a:p>
      </dsp:txBody>
      <dsp:txXfrm>
        <a:off x="26992" y="2930026"/>
        <a:ext cx="2825937" cy="498940"/>
      </dsp:txXfrm>
    </dsp:sp>
    <dsp:sp modelId="{EA5FB476-A673-40A6-B1B0-DADDBFEB1184}">
      <dsp:nvSpPr>
        <dsp:cNvPr id="0" name=""/>
        <dsp:cNvSpPr/>
      </dsp:nvSpPr>
      <dsp:spPr>
        <a:xfrm rot="5400000">
          <a:off x="5218682" y="1200136"/>
          <a:ext cx="442339" cy="511986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5%</a:t>
          </a:r>
        </a:p>
      </dsp:txBody>
      <dsp:txXfrm rot="-5400000">
        <a:off x="2879922" y="3560490"/>
        <a:ext cx="5098268" cy="399153"/>
      </dsp:txXfrm>
    </dsp:sp>
    <dsp:sp modelId="{1513FABE-1015-421C-A537-06DFC0839FB5}">
      <dsp:nvSpPr>
        <dsp:cNvPr id="0" name=""/>
        <dsp:cNvSpPr/>
      </dsp:nvSpPr>
      <dsp:spPr>
        <a:xfrm>
          <a:off x="0" y="3483605"/>
          <a:ext cx="2879921" cy="5529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Error de muestreo </a:t>
          </a:r>
          <a:endParaRPr lang="es-ES" sz="1600" b="1" kern="1200" dirty="0"/>
        </a:p>
      </dsp:txBody>
      <dsp:txXfrm>
        <a:off x="26992" y="3510597"/>
        <a:ext cx="2825937" cy="498940"/>
      </dsp:txXfrm>
    </dsp:sp>
    <dsp:sp modelId="{E62B75E1-5B58-4FE5-9026-D6A3B800627C}">
      <dsp:nvSpPr>
        <dsp:cNvPr id="0" name=""/>
        <dsp:cNvSpPr/>
      </dsp:nvSpPr>
      <dsp:spPr>
        <a:xfrm rot="5400000">
          <a:off x="5218682" y="1780707"/>
          <a:ext cx="442339" cy="511986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2 de mayo del 2019</a:t>
          </a:r>
        </a:p>
      </dsp:txBody>
      <dsp:txXfrm rot="-5400000">
        <a:off x="2879922" y="4141061"/>
        <a:ext cx="5098268" cy="399153"/>
      </dsp:txXfrm>
    </dsp:sp>
    <dsp:sp modelId="{16A80234-ED19-4977-B8A1-8DCCC1F2AE20}">
      <dsp:nvSpPr>
        <dsp:cNvPr id="0" name=""/>
        <dsp:cNvSpPr/>
      </dsp:nvSpPr>
      <dsp:spPr>
        <a:xfrm>
          <a:off x="0" y="4064175"/>
          <a:ext cx="2879921" cy="5529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</a:t>
          </a:r>
          <a:r>
            <a:rPr lang="es-ES" sz="1600" b="1" kern="1200" dirty="0" smtClean="0"/>
            <a:t>Fecha</a:t>
          </a:r>
          <a:r>
            <a:rPr lang="es-ES" sz="1600" kern="1200" dirty="0" smtClean="0"/>
            <a:t>  </a:t>
          </a:r>
          <a:endParaRPr lang="es-ES" sz="1600" kern="1200" dirty="0"/>
        </a:p>
      </dsp:txBody>
      <dsp:txXfrm>
        <a:off x="26992" y="4091167"/>
        <a:ext cx="2825937" cy="498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63FCB-5AFA-4148-BC92-C949510BC3C8}">
      <dsp:nvSpPr>
        <dsp:cNvPr id="0" name=""/>
        <dsp:cNvSpPr/>
      </dsp:nvSpPr>
      <dsp:spPr>
        <a:xfrm>
          <a:off x="0" y="803227"/>
          <a:ext cx="4764421" cy="693881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1015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Mercado potencial </a:t>
          </a:r>
          <a:endParaRPr lang="es-ES" sz="1200" b="1" kern="1200" dirty="0"/>
        </a:p>
      </dsp:txBody>
      <dsp:txXfrm>
        <a:off x="0" y="976697"/>
        <a:ext cx="4590951" cy="346941"/>
      </dsp:txXfrm>
    </dsp:sp>
    <dsp:sp modelId="{66DB7BD8-A8BF-4038-A2B0-D4F7EFA0D195}">
      <dsp:nvSpPr>
        <dsp:cNvPr id="0" name=""/>
        <dsp:cNvSpPr/>
      </dsp:nvSpPr>
      <dsp:spPr>
        <a:xfrm>
          <a:off x="0" y="1338310"/>
          <a:ext cx="1467441" cy="133667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i="0" u="none" kern="1200" dirty="0" smtClean="0"/>
            <a:t>146 187</a:t>
          </a:r>
          <a:endParaRPr lang="es-ES" sz="2400" kern="1200" dirty="0"/>
        </a:p>
      </dsp:txBody>
      <dsp:txXfrm>
        <a:off x="0" y="1338310"/>
        <a:ext cx="1467441" cy="1336670"/>
      </dsp:txXfrm>
    </dsp:sp>
    <dsp:sp modelId="{6EF0E74B-EDB1-4D85-B362-E1AC3B39465D}">
      <dsp:nvSpPr>
        <dsp:cNvPr id="0" name=""/>
        <dsp:cNvSpPr/>
      </dsp:nvSpPr>
      <dsp:spPr>
        <a:xfrm>
          <a:off x="1467441" y="1034521"/>
          <a:ext cx="3296979" cy="693881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1015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Mercado disponible </a:t>
          </a:r>
          <a:endParaRPr lang="es-ES" sz="1200" b="1" kern="1200" dirty="0"/>
        </a:p>
      </dsp:txBody>
      <dsp:txXfrm>
        <a:off x="1467441" y="1207991"/>
        <a:ext cx="3123509" cy="346941"/>
      </dsp:txXfrm>
    </dsp:sp>
    <dsp:sp modelId="{14A090EF-6ECF-4093-B6DA-DA76E5B14399}">
      <dsp:nvSpPr>
        <dsp:cNvPr id="0" name=""/>
        <dsp:cNvSpPr/>
      </dsp:nvSpPr>
      <dsp:spPr>
        <a:xfrm>
          <a:off x="1467441" y="1569603"/>
          <a:ext cx="1467441" cy="133667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i="0" u="none" kern="1200" dirty="0" smtClean="0"/>
            <a:t>135 954</a:t>
          </a:r>
          <a:endParaRPr lang="es-ES" sz="2400" kern="1200" dirty="0"/>
        </a:p>
      </dsp:txBody>
      <dsp:txXfrm>
        <a:off x="1467441" y="1569603"/>
        <a:ext cx="1467441" cy="1336670"/>
      </dsp:txXfrm>
    </dsp:sp>
    <dsp:sp modelId="{70577AD0-9B4A-45D6-8BFE-0A35870EC5DB}">
      <dsp:nvSpPr>
        <dsp:cNvPr id="0" name=""/>
        <dsp:cNvSpPr/>
      </dsp:nvSpPr>
      <dsp:spPr>
        <a:xfrm>
          <a:off x="2934883" y="1265815"/>
          <a:ext cx="1829537" cy="693881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1015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Mercado objetivo </a:t>
          </a:r>
          <a:endParaRPr lang="es-ES" sz="1200" b="1" kern="1200" dirty="0"/>
        </a:p>
      </dsp:txBody>
      <dsp:txXfrm>
        <a:off x="2934883" y="1439285"/>
        <a:ext cx="1656067" cy="346941"/>
      </dsp:txXfrm>
    </dsp:sp>
    <dsp:sp modelId="{55FE85ED-9C6A-40EB-BE79-2D6789888C66}">
      <dsp:nvSpPr>
        <dsp:cNvPr id="0" name=""/>
        <dsp:cNvSpPr/>
      </dsp:nvSpPr>
      <dsp:spPr>
        <a:xfrm>
          <a:off x="2934883" y="1800897"/>
          <a:ext cx="1467441" cy="131710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i="0" u="none" kern="1200" dirty="0" smtClean="0"/>
            <a:t>13 596</a:t>
          </a:r>
          <a:r>
            <a:rPr lang="es-PE" sz="2800" b="1" i="0" u="none" kern="1200" baseline="0" dirty="0" smtClean="0"/>
            <a:t> </a:t>
          </a:r>
          <a:endParaRPr lang="es-ES" sz="2800" kern="1200" dirty="0"/>
        </a:p>
      </dsp:txBody>
      <dsp:txXfrm>
        <a:off x="2934883" y="1800897"/>
        <a:ext cx="1467441" cy="131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5AA0D-8480-45B8-911F-AF081B22ECE3}" type="datetimeFigureOut">
              <a:rPr lang="es-PE" smtClean="0"/>
              <a:t>11/06/2019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0595-1423-47FF-A61E-C0C5D46D5B4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2400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C09C-D518-47BF-B059-0E6CCA931E54}" type="datetimeFigureOut">
              <a:rPr lang="es-PE" smtClean="0"/>
              <a:t>11/06/2019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0D1BB-437E-4C86-AE54-778AD9C7A9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413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Colocar datos cuantitativos y reemplazar los signos de interrogación</a:t>
            </a:r>
            <a:r>
              <a:rPr lang="es-ES" baseline="0" dirty="0" smtClean="0"/>
              <a:t> por la demanda en números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D1BB-437E-4C86-AE54-778AD9C7A99A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440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 olvidar colocar la fuente de la tasa de crecimiento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D1BB-437E-4C86-AE54-778AD9C7A99A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610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Colocar el título del plan de iniciativa empresarial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D1BB-437E-4C86-AE54-778AD9C7A99A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953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/>
          <a:srcRect t="5891" r="8319"/>
          <a:stretch/>
        </p:blipFill>
        <p:spPr>
          <a:xfrm>
            <a:off x="-5571" y="1899517"/>
            <a:ext cx="9157809" cy="43610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" y="163425"/>
            <a:ext cx="2132041" cy="719733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6654689" y="369402"/>
            <a:ext cx="2278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400" b="1" dirty="0" smtClean="0">
                <a:latin typeface="Candara" panose="020E0502030303020204" pitchFamily="34" charset="0"/>
              </a:rPr>
              <a:t>Centro de Emprendimiento</a:t>
            </a:r>
            <a:endParaRPr lang="es-PE" sz="1400" b="1" dirty="0">
              <a:latin typeface="Candara" panose="020E0502030303020204" pitchFamily="34" charset="0"/>
            </a:endParaRPr>
          </a:p>
        </p:txBody>
      </p:sp>
      <p:sp>
        <p:nvSpPr>
          <p:cNvPr id="22" name="Rectángulo 21"/>
          <p:cNvSpPr/>
          <p:nvPr userDrawn="1"/>
        </p:nvSpPr>
        <p:spPr>
          <a:xfrm>
            <a:off x="-599" y="5016138"/>
            <a:ext cx="1828800" cy="1922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 userDrawn="1"/>
        </p:nvSpPr>
        <p:spPr>
          <a:xfrm>
            <a:off x="0" y="6260523"/>
            <a:ext cx="9144000" cy="202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23"/>
          <p:cNvSpPr/>
          <p:nvPr userDrawn="1"/>
        </p:nvSpPr>
        <p:spPr>
          <a:xfrm>
            <a:off x="-599" y="5425099"/>
            <a:ext cx="1828201" cy="20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/>
          <p:cNvSpPr/>
          <p:nvPr userDrawn="1"/>
        </p:nvSpPr>
        <p:spPr>
          <a:xfrm>
            <a:off x="7232318" y="5016138"/>
            <a:ext cx="1911682" cy="226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 userDrawn="1"/>
        </p:nvSpPr>
        <p:spPr>
          <a:xfrm>
            <a:off x="7231717" y="5425279"/>
            <a:ext cx="1912283" cy="20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/>
          <p:cNvSpPr/>
          <p:nvPr userDrawn="1"/>
        </p:nvSpPr>
        <p:spPr>
          <a:xfrm>
            <a:off x="0" y="6655378"/>
            <a:ext cx="9144000" cy="2026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 userDrawn="1"/>
        </p:nvSpPr>
        <p:spPr>
          <a:xfrm>
            <a:off x="1623864" y="841104"/>
            <a:ext cx="6095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XXI Feria Virtual de Planes de</a:t>
            </a:r>
            <a:r>
              <a:rPr lang="es-PE" sz="36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Iniciativa Empresarial </a:t>
            </a:r>
            <a:endParaRPr lang="es-PE" sz="3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0" y="5830525"/>
            <a:ext cx="1828201" cy="20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 userDrawn="1"/>
        </p:nvSpPr>
        <p:spPr>
          <a:xfrm>
            <a:off x="7232319" y="5830525"/>
            <a:ext cx="1911682" cy="20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redondeado 8"/>
          <p:cNvSpPr/>
          <p:nvPr userDrawn="1"/>
        </p:nvSpPr>
        <p:spPr>
          <a:xfrm>
            <a:off x="1698004" y="2907493"/>
            <a:ext cx="6457455" cy="1700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956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4" y="1460656"/>
            <a:ext cx="3256629" cy="692609"/>
          </a:xfrm>
        </p:spPr>
        <p:txBody>
          <a:bodyPr anchor="ctr"/>
          <a:lstStyle>
            <a:lvl1pPr algn="ctr">
              <a:defRPr sz="3200" b="1">
                <a:latin typeface="Century Gothic" panose="020B0502020202020204" pitchFamily="34" charset="0"/>
              </a:defRPr>
            </a:lvl1pPr>
          </a:lstStyle>
          <a:p>
            <a:r>
              <a:rPr lang="es-ES" dirty="0" smtClean="0"/>
              <a:t>Integrantes:</a:t>
            </a:r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" y="163425"/>
            <a:ext cx="2132041" cy="719733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5754129" y="261681"/>
            <a:ext cx="3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XXI Feria Virtual de Planes de Iniciativa Empresarial  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307271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" y="206667"/>
            <a:ext cx="2132041" cy="719733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5754129" y="261681"/>
            <a:ext cx="3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XXI Feria Virtual de Planes de Iniciativa Empresarial  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88291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263E-EC6D-4CC7-B78D-207DD01C1B8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6167-D8C9-48C5-8D80-C0160AEB259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" y="206667"/>
            <a:ext cx="2132041" cy="719733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5754129" y="261681"/>
            <a:ext cx="3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XXI Feria Virtual de Planes de Iniciativa Empresarial  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290851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263E-EC6D-4CC7-B78D-207DD01C1B83}" type="datetimeFigureOut">
              <a:rPr lang="es-PE" smtClean="0"/>
              <a:t>11/06/2019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6167-D8C9-48C5-8D80-C0160AEB2599}" type="slidenum">
              <a:rPr lang="es-PE" smtClean="0"/>
              <a:t>‹Nº›</a:t>
            </a:fld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" y="206667"/>
            <a:ext cx="2132041" cy="719733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5754129" y="261681"/>
            <a:ext cx="3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XXI Feria Virtual de Planes de Iniciativa Empresarial  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171939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263E-EC6D-4CC7-B78D-207DD01C1B83}" type="datetimeFigureOut">
              <a:rPr lang="es-PE" smtClean="0"/>
              <a:t>11/06/2019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6167-D8C9-48C5-8D80-C0160AEB2599}" type="slidenum">
              <a:rPr lang="es-PE" smtClean="0"/>
              <a:t>‹Nº›</a:t>
            </a:fld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" y="163425"/>
            <a:ext cx="2132041" cy="719733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5754129" y="261681"/>
            <a:ext cx="3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XXI Feria Virtual de Planes de Iniciativa Empresarial  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56217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263E-EC6D-4CC7-B78D-207DD01C1B83}" type="datetimeFigureOut">
              <a:rPr lang="es-PE" smtClean="0"/>
              <a:t>11/06/2019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6167-D8C9-48C5-8D80-C0160AEB2599}" type="slidenum">
              <a:rPr lang="es-PE" smtClean="0"/>
              <a:t>‹Nº›</a:t>
            </a:fld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" y="163425"/>
            <a:ext cx="2132041" cy="719733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5754129" y="261681"/>
            <a:ext cx="3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XXI Feria Virtual de Planes de Iniciativa Empresarial  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19509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 algn="ctr">
              <a:defRPr sz="6000" baseline="0"/>
            </a:lvl1pPr>
          </a:lstStyle>
          <a:p>
            <a:r>
              <a:rPr lang="es-ES" dirty="0" smtClean="0"/>
              <a:t>Logo aquí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Ingrese una frase de venta que enamore a tu clientes (slogan).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263E-EC6D-4CC7-B78D-207DD01C1B83}" type="datetimeFigureOut">
              <a:rPr lang="es-PE" smtClean="0"/>
              <a:t>11/06/2019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6167-D8C9-48C5-8D80-C0160AEB2599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" y="163425"/>
            <a:ext cx="2132041" cy="719733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5754129" y="261681"/>
            <a:ext cx="3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XXI Feria Virtual de Planes de Iniciativa Empresarial  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70638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4" y="958631"/>
            <a:ext cx="9144792" cy="5080440"/>
          </a:xfrm>
          <a:prstGeom prst="rect">
            <a:avLst/>
          </a:prstGeom>
        </p:spPr>
      </p:pic>
      <p:sp>
        <p:nvSpPr>
          <p:cNvPr id="15" name="Rectángulo 14"/>
          <p:cNvSpPr/>
          <p:nvPr userDrawn="1"/>
        </p:nvSpPr>
        <p:spPr>
          <a:xfrm>
            <a:off x="0" y="6028152"/>
            <a:ext cx="9144001" cy="2059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 userDrawn="1"/>
        </p:nvSpPr>
        <p:spPr>
          <a:xfrm>
            <a:off x="-794" y="4834145"/>
            <a:ext cx="9144001" cy="2059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 userDrawn="1"/>
        </p:nvSpPr>
        <p:spPr>
          <a:xfrm>
            <a:off x="0" y="6335342"/>
            <a:ext cx="9144001" cy="2059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/>
          <p:cNvSpPr txBox="1"/>
          <p:nvPr userDrawn="1"/>
        </p:nvSpPr>
        <p:spPr>
          <a:xfrm>
            <a:off x="6019011" y="5103098"/>
            <a:ext cx="3124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cap="none" spc="0" dirty="0" smtClean="0">
                <a:ln w="0"/>
                <a:solidFill>
                  <a:schemeClr val="bg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Centro de Emprendimiento Continental</a:t>
            </a:r>
          </a:p>
          <a:p>
            <a:r>
              <a:rPr lang="es-PE" sz="1200" b="1" i="0" kern="1200" cap="none" spc="0" dirty="0" smtClean="0">
                <a:ln w="0"/>
                <a:solidFill>
                  <a:schemeClr val="bg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Av. San Carlos 1980 - Huancayo</a:t>
            </a:r>
            <a:r>
              <a:rPr lang="es-PE" sz="1200" b="1" cap="none" spc="0" dirty="0" smtClean="0">
                <a:ln w="0"/>
                <a:solidFill>
                  <a:schemeClr val="bg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PE" sz="1200" b="1" cap="none" spc="0" dirty="0" smtClean="0">
                <a:ln w="0"/>
                <a:solidFill>
                  <a:schemeClr val="bg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PE" sz="1200" b="1" i="0" kern="1200" cap="none" spc="0" dirty="0" smtClean="0">
                <a:ln w="0"/>
                <a:solidFill>
                  <a:schemeClr val="bg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Teléfono: 064 – 481430 Anexo 7720</a:t>
            </a:r>
          </a:p>
          <a:p>
            <a:r>
              <a:rPr lang="es-PE" sz="1200" b="1" i="0" kern="1200" cap="none" spc="0" dirty="0" smtClean="0">
                <a:ln w="0"/>
                <a:solidFill>
                  <a:schemeClr val="bg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Conti-emprende@continental.edu.pe</a:t>
            </a:r>
            <a:endParaRPr lang="es-PE" sz="1200" b="1" cap="none" spc="0" dirty="0">
              <a:ln w="0"/>
              <a:solidFill>
                <a:schemeClr val="bg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Resultado de imagen para logo de la universidad continenta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5" y="270115"/>
            <a:ext cx="2041215" cy="5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 userDrawn="1"/>
        </p:nvSpPr>
        <p:spPr>
          <a:xfrm>
            <a:off x="5754129" y="261681"/>
            <a:ext cx="3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XXI Feria Virtual de Planes de Iniciativa Empresarial  </a:t>
            </a:r>
            <a:endParaRPr lang="es-PE" sz="1400" b="1" dirty="0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650770"/>
            <a:ext cx="9144001" cy="2059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1767253" y="1960684"/>
            <a:ext cx="61634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Gracias </a:t>
            </a:r>
            <a:endParaRPr lang="es-PE" sz="115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9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A263E-EC6D-4CC7-B78D-207DD01C1B83}" type="datetimeFigureOut">
              <a:rPr lang="es-PE" smtClean="0"/>
              <a:t>11/06/2019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6167-D8C9-48C5-8D80-C0160AEB25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6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72" r:id="rId4"/>
    <p:sldLayoutId id="2147483670" r:id="rId5"/>
    <p:sldLayoutId id="2147483665" r:id="rId6"/>
    <p:sldLayoutId id="2147483664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49670" y="3182816"/>
            <a:ext cx="61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PRODUCCIÓN DE ECOPIÑATAS ECO-PARTY PARA PERSONAS DETALLISTAS DE LA PROVINCIA DE HUANCAYO 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30046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14350" y="1174658"/>
            <a:ext cx="7886700" cy="661613"/>
          </a:xfrm>
        </p:spPr>
        <p:txBody>
          <a:bodyPr>
            <a:noAutofit/>
          </a:bodyPr>
          <a:lstStyle/>
          <a:p>
            <a:r>
              <a:rPr lang="es-PE" sz="2800" b="1" dirty="0"/>
              <a:t>Identificación de los mercados y la demanda 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25789900"/>
              </p:ext>
            </p:extLst>
          </p:nvPr>
        </p:nvGraphicFramePr>
        <p:xfrm>
          <a:off x="514350" y="2073664"/>
          <a:ext cx="4764421" cy="3921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5349765" y="2921877"/>
            <a:ext cx="3531476" cy="6936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 smtClean="0"/>
              <a:t>Fórmula de la demanda</a:t>
            </a:r>
            <a:r>
              <a:rPr lang="es-PE" sz="1400" dirty="0" smtClean="0"/>
              <a:t>: Mercado objetivo </a:t>
            </a:r>
            <a:r>
              <a:rPr lang="es-PE" sz="1400" b="1" dirty="0" smtClean="0"/>
              <a:t>*</a:t>
            </a:r>
            <a:r>
              <a:rPr lang="es-PE" sz="1400" dirty="0" smtClean="0"/>
              <a:t> frecuencia de compra anualizada </a:t>
            </a:r>
            <a:r>
              <a:rPr lang="es-PE" sz="1400" b="1" dirty="0" smtClean="0"/>
              <a:t>*</a:t>
            </a:r>
            <a:r>
              <a:rPr lang="es-PE" sz="1400" dirty="0" smtClean="0"/>
              <a:t> volumen de compra </a:t>
            </a:r>
            <a:endParaRPr lang="es-PE" sz="1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5322401" y="4391109"/>
            <a:ext cx="3531476" cy="6201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Q= </a:t>
            </a:r>
            <a:r>
              <a:rPr lang="es-PE" dirty="0"/>
              <a:t>163 152</a:t>
            </a:r>
          </a:p>
          <a:p>
            <a:pPr algn="ctr"/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2281498" y="2313218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Mercados</a:t>
            </a:r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6440365" y="234943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Demanda</a:t>
            </a:r>
            <a:endParaRPr lang="es-PE" dirty="0"/>
          </a:p>
        </p:txBody>
      </p:sp>
      <p:sp>
        <p:nvSpPr>
          <p:cNvPr id="8" name="Flecha abajo 7"/>
          <p:cNvSpPr/>
          <p:nvPr/>
        </p:nvSpPr>
        <p:spPr>
          <a:xfrm>
            <a:off x="6733036" y="3778322"/>
            <a:ext cx="764931" cy="450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37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78375" y="932287"/>
            <a:ext cx="7886700" cy="661613"/>
          </a:xfrm>
        </p:spPr>
        <p:txBody>
          <a:bodyPr>
            <a:normAutofit/>
          </a:bodyPr>
          <a:lstStyle/>
          <a:p>
            <a:r>
              <a:rPr lang="es-PE" sz="2800" b="1" dirty="0"/>
              <a:t>Proyección de los ingresos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86965"/>
              </p:ext>
            </p:extLst>
          </p:nvPr>
        </p:nvGraphicFramePr>
        <p:xfrm>
          <a:off x="378375" y="1593900"/>
          <a:ext cx="8502865" cy="42291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7363">
                  <a:extLst>
                    <a:ext uri="{9D8B030D-6E8A-4147-A177-3AD203B41FA5}">
                      <a16:colId xmlns:a16="http://schemas.microsoft.com/office/drawing/2014/main" val="1072068922"/>
                    </a:ext>
                  </a:extLst>
                </a:gridCol>
                <a:gridCol w="1042027">
                  <a:extLst>
                    <a:ext uri="{9D8B030D-6E8A-4147-A177-3AD203B41FA5}">
                      <a16:colId xmlns:a16="http://schemas.microsoft.com/office/drawing/2014/main" val="1730336450"/>
                    </a:ext>
                  </a:extLst>
                </a:gridCol>
                <a:gridCol w="1214695">
                  <a:extLst>
                    <a:ext uri="{9D8B030D-6E8A-4147-A177-3AD203B41FA5}">
                      <a16:colId xmlns:a16="http://schemas.microsoft.com/office/drawing/2014/main" val="446002799"/>
                    </a:ext>
                  </a:extLst>
                </a:gridCol>
                <a:gridCol w="1214695">
                  <a:extLst>
                    <a:ext uri="{9D8B030D-6E8A-4147-A177-3AD203B41FA5}">
                      <a16:colId xmlns:a16="http://schemas.microsoft.com/office/drawing/2014/main" val="283290931"/>
                    </a:ext>
                  </a:extLst>
                </a:gridCol>
                <a:gridCol w="1214695">
                  <a:extLst>
                    <a:ext uri="{9D8B030D-6E8A-4147-A177-3AD203B41FA5}">
                      <a16:colId xmlns:a16="http://schemas.microsoft.com/office/drawing/2014/main" val="3009810592"/>
                    </a:ext>
                  </a:extLst>
                </a:gridCol>
                <a:gridCol w="1214695">
                  <a:extLst>
                    <a:ext uri="{9D8B030D-6E8A-4147-A177-3AD203B41FA5}">
                      <a16:colId xmlns:a16="http://schemas.microsoft.com/office/drawing/2014/main" val="3686954325"/>
                    </a:ext>
                  </a:extLst>
                </a:gridCol>
                <a:gridCol w="1214695">
                  <a:extLst>
                    <a:ext uri="{9D8B030D-6E8A-4147-A177-3AD203B41FA5}">
                      <a16:colId xmlns:a16="http://schemas.microsoft.com/office/drawing/2014/main" val="3369544023"/>
                    </a:ext>
                  </a:extLst>
                </a:gridCol>
              </a:tblGrid>
              <a:tr h="382545">
                <a:tc>
                  <a:txBody>
                    <a:bodyPr/>
                    <a:lstStyle/>
                    <a:p>
                      <a:r>
                        <a:rPr lang="es-PE" dirty="0" smtClean="0"/>
                        <a:t>Ítems</a:t>
                      </a:r>
                      <a:r>
                        <a:rPr lang="es-PE" baseline="0" dirty="0" smtClean="0"/>
                        <a:t>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U.M.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Año 1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Año 2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Año 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Año 4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Año 5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68270"/>
                  </a:ext>
                </a:extLst>
              </a:tr>
              <a:tr h="375077"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Tasa de crecimiento </a:t>
                      </a:r>
                      <a:endParaRPr lang="es-P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%</a:t>
                      </a:r>
                      <a:endParaRPr lang="es-P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1,01%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1,01%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1,01%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1,01%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13471"/>
                  </a:ext>
                </a:extLst>
              </a:tr>
              <a:tr h="190095"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Mercado potencial </a:t>
                      </a:r>
                      <a:endParaRPr lang="es-P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N°</a:t>
                      </a:r>
                      <a:endParaRPr lang="es-P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146 187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147 750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149 250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150 750 </a:t>
                      </a:r>
                      <a:endParaRPr lang="es-P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152 258</a:t>
                      </a:r>
                      <a:endParaRPr lang="es-P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937992"/>
                  </a:ext>
                </a:extLst>
              </a:tr>
              <a:tr h="320423"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Mercado </a:t>
                      </a:r>
                      <a:r>
                        <a:rPr lang="es-PE" sz="1100" dirty="0" smtClean="0"/>
                        <a:t>disponible(93%)</a:t>
                      </a:r>
                      <a:endParaRPr lang="es-P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N°</a:t>
                      </a:r>
                      <a:endParaRPr lang="es-P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135 954</a:t>
                      </a:r>
                      <a:endParaRPr lang="es-P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137 408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138 803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140198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141 600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995374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Mercado objetivo </a:t>
                      </a:r>
                      <a:r>
                        <a:rPr lang="es-PE" sz="1100" dirty="0" smtClean="0"/>
                        <a:t>(10%)</a:t>
                      </a:r>
                      <a:endParaRPr lang="es-P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N°</a:t>
                      </a:r>
                      <a:endParaRPr lang="es-P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13 596</a:t>
                      </a:r>
                      <a:r>
                        <a:rPr lang="es-PE" sz="1400" baseline="0" dirty="0" smtClean="0"/>
                        <a:t> 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13 741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13 880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14 020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14 160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14223"/>
                  </a:ext>
                </a:extLst>
              </a:tr>
              <a:tr h="192197"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Frecuencia de compra </a:t>
                      </a:r>
                      <a:endParaRPr lang="es-P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N° de</a:t>
                      </a:r>
                      <a:r>
                        <a:rPr lang="es-PE" sz="1200" baseline="0" dirty="0" smtClean="0"/>
                        <a:t> veces </a:t>
                      </a:r>
                      <a:endParaRPr lang="es-P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12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12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12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12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12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731595"/>
                  </a:ext>
                </a:extLst>
              </a:tr>
              <a:tr h="164870"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Volumen de compra</a:t>
                      </a:r>
                      <a:endParaRPr lang="es-P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N° de productos </a:t>
                      </a:r>
                      <a:endParaRPr lang="es-P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85314"/>
                  </a:ext>
                </a:extLst>
              </a:tr>
              <a:tr h="404773"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Demanda </a:t>
                      </a:r>
                      <a:endParaRPr lang="es-P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smtClean="0"/>
                        <a:t>N° de productos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163 152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164 892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166 560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168 240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169 920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93454"/>
                  </a:ext>
                </a:extLst>
              </a:tr>
              <a:tr h="363391"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Precio unitario </a:t>
                      </a:r>
                      <a:endParaRPr lang="es-P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S/</a:t>
                      </a:r>
                      <a:endParaRPr lang="es-P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40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40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40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40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40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35060"/>
                  </a:ext>
                </a:extLst>
              </a:tr>
              <a:tr h="404773"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Ingresos totales </a:t>
                      </a:r>
                      <a:endParaRPr lang="es-P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smtClean="0"/>
                        <a:t>S/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6</a:t>
                      </a:r>
                      <a:r>
                        <a:rPr lang="es-PE" sz="1400" baseline="0" dirty="0" smtClean="0"/>
                        <a:t> 526 080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6 595 680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6 662 400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6 729 600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6 796 800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1024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78375" y="6046138"/>
            <a:ext cx="8502865" cy="438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100" b="1" dirty="0"/>
              <a:t>Fuente de información de la tasa de crecimiento:   https://www.cepal.org/ilpes/noticias/paginas/7/35117/06_DEMANDA.pdf     </a:t>
            </a:r>
          </a:p>
        </p:txBody>
      </p:sp>
    </p:spTree>
    <p:extLst>
      <p:ext uri="{BB962C8B-B14F-4D97-AF65-F5344CB8AC3E}">
        <p14:creationId xmlns:p14="http://schemas.microsoft.com/office/powerpoint/2010/main" val="17316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4350" y="1174658"/>
            <a:ext cx="7886700" cy="66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/>
              <a:t>Ficha técnica del producto</a:t>
            </a:r>
            <a:endParaRPr lang="es-PE" sz="2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19" t="34754" r="16193" b="9186"/>
          <a:stretch/>
        </p:blipFill>
        <p:spPr>
          <a:xfrm>
            <a:off x="1316182" y="1836272"/>
            <a:ext cx="7084868" cy="47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29841" y="905711"/>
            <a:ext cx="7886700" cy="1000819"/>
          </a:xfrm>
        </p:spPr>
        <p:txBody>
          <a:bodyPr>
            <a:normAutofit fontScale="90000"/>
          </a:bodyPr>
          <a:lstStyle/>
          <a:p>
            <a:pPr algn="ctr"/>
            <a:r>
              <a:rPr lang="es-PE" sz="2800" b="1" dirty="0"/>
              <a:t>PRODUCCIÓN DE ECOPIÑATAS ECO-PARTY PARA PERSONAS DETALLISTAS DE LA PROVINCIA DE HUANCAYO </a:t>
            </a:r>
            <a:endParaRPr lang="es-PE" sz="2800" b="1" dirty="0"/>
          </a:p>
        </p:txBody>
      </p:sp>
      <p:pic>
        <p:nvPicPr>
          <p:cNvPr id="3074" name="Picture 2" descr="https://scontent.flim1-1.fna.fbcdn.net/v/t1.0-9/61038552_2711777355560095_2952906478333198336_n.jpg?_nc_cat=105&amp;_nc_ht=scontent.flim1-1.fna&amp;oh=f7167b0c09af39b898edd4be61ca92c8&amp;oe=5D9660D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7225" r="17286"/>
          <a:stretch/>
        </p:blipFill>
        <p:spPr bwMode="auto">
          <a:xfrm>
            <a:off x="1206532" y="2273745"/>
            <a:ext cx="2681173" cy="38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lim1-2.fna.fbcdn.net/v/t1.0-9/58902342_2670158723055292_5228421001187950592_n.jpg?_nc_cat=102&amp;_nc_ht=scontent.flim1-2.fna&amp;oh=408ea950a823bfa78f38700b4fa80fd4&amp;oe=5D514F2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0" r="11804"/>
          <a:stretch/>
        </p:blipFill>
        <p:spPr bwMode="auto">
          <a:xfrm>
            <a:off x="5111457" y="2273744"/>
            <a:ext cx="2951090" cy="41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s-PE" dirty="0" smtClean="0"/>
              <a:t>“DETALLES REALIZADOS CON CREATIVIDAD, PARA HACER DE TU FIESTA UNICA E INOLVIDABLE”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512619"/>
            <a:ext cx="3962400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041" y="1551272"/>
            <a:ext cx="2800094" cy="516425"/>
          </a:xfrm>
        </p:spPr>
        <p:txBody>
          <a:bodyPr>
            <a:normAutofit fontScale="90000"/>
          </a:bodyPr>
          <a:lstStyle/>
          <a:p>
            <a:pPr algn="l"/>
            <a:r>
              <a:rPr lang="es-PE" dirty="0" smtClean="0"/>
              <a:t>Integrantes:</a:t>
            </a:r>
            <a:endParaRPr lang="es-PE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32844"/>
              </p:ext>
            </p:extLst>
          </p:nvPr>
        </p:nvGraphicFramePr>
        <p:xfrm>
          <a:off x="599090" y="2596794"/>
          <a:ext cx="7924799" cy="17378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6027">
                  <a:extLst>
                    <a:ext uri="{9D8B030D-6E8A-4147-A177-3AD203B41FA5}">
                      <a16:colId xmlns:a16="http://schemas.microsoft.com/office/drawing/2014/main" val="1139917181"/>
                    </a:ext>
                  </a:extLst>
                </a:gridCol>
                <a:gridCol w="2921876">
                  <a:extLst>
                    <a:ext uri="{9D8B030D-6E8A-4147-A177-3AD203B41FA5}">
                      <a16:colId xmlns:a16="http://schemas.microsoft.com/office/drawing/2014/main" val="2630412458"/>
                    </a:ext>
                  </a:extLst>
                </a:gridCol>
                <a:gridCol w="2375338">
                  <a:extLst>
                    <a:ext uri="{9D8B030D-6E8A-4147-A177-3AD203B41FA5}">
                      <a16:colId xmlns:a16="http://schemas.microsoft.com/office/drawing/2014/main" val="4049037723"/>
                    </a:ext>
                  </a:extLst>
                </a:gridCol>
                <a:gridCol w="2091558">
                  <a:extLst>
                    <a:ext uri="{9D8B030D-6E8A-4147-A177-3AD203B41FA5}">
                      <a16:colId xmlns:a16="http://schemas.microsoft.com/office/drawing/2014/main" val="2940854500"/>
                    </a:ext>
                  </a:extLst>
                </a:gridCol>
              </a:tblGrid>
              <a:tr h="631497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N°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Apellidos y nombres 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Carrera 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Código </a:t>
                      </a:r>
                      <a:endParaRPr lang="es-P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568276"/>
                  </a:ext>
                </a:extLst>
              </a:tr>
              <a:tr h="360855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CRISTOBAL LEÓN,</a:t>
                      </a:r>
                      <a:r>
                        <a:rPr lang="es-PE" sz="1400" baseline="0" dirty="0" smtClean="0"/>
                        <a:t> </a:t>
                      </a:r>
                      <a:r>
                        <a:rPr lang="es-PE" sz="1400" baseline="0" dirty="0" err="1" smtClean="0"/>
                        <a:t>Calef</a:t>
                      </a:r>
                      <a:r>
                        <a:rPr lang="es-PE" sz="1400" baseline="0" dirty="0" smtClean="0"/>
                        <a:t> Jacob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Ing. Civil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7246993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51864"/>
                  </a:ext>
                </a:extLst>
              </a:tr>
              <a:tr h="360855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2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QUISPE PIÑAS,</a:t>
                      </a:r>
                      <a:r>
                        <a:rPr lang="es-PE" sz="1400" baseline="0" dirty="0" smtClean="0"/>
                        <a:t> Priscila </a:t>
                      </a:r>
                      <a:r>
                        <a:rPr lang="es-PE" sz="1400" baseline="0" dirty="0" err="1" smtClean="0"/>
                        <a:t>Ivett</a:t>
                      </a:r>
                      <a:r>
                        <a:rPr lang="es-PE" sz="1400" baseline="0" dirty="0" smtClean="0"/>
                        <a:t> 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Ing. Civil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70305847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183330"/>
                  </a:ext>
                </a:extLst>
              </a:tr>
              <a:tr h="384607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3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ESTRADA QUISPE, Jorge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Ing. Industrial</a:t>
                      </a:r>
                      <a:endParaRPr lang="es-P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75393391</a:t>
                      </a:r>
                      <a:endParaRPr lang="es-P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83178"/>
                  </a:ext>
                </a:extLst>
              </a:tr>
            </a:tbl>
          </a:graphicData>
        </a:graphic>
      </p:graphicFrame>
      <p:sp>
        <p:nvSpPr>
          <p:cNvPr id="8" name="Redondear rectángulo de esquina diagonal 7"/>
          <p:cNvSpPr/>
          <p:nvPr/>
        </p:nvSpPr>
        <p:spPr>
          <a:xfrm>
            <a:off x="599090" y="5120501"/>
            <a:ext cx="1902372" cy="55508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b="1" dirty="0" smtClean="0">
                <a:latin typeface="Century Gothic" panose="020B0502020202020204" pitchFamily="34" charset="0"/>
              </a:rPr>
              <a:t>NRC:12790 </a:t>
            </a:r>
            <a:endParaRPr lang="es-PE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040" y="1177199"/>
            <a:ext cx="4076959" cy="516425"/>
          </a:xfrm>
        </p:spPr>
        <p:txBody>
          <a:bodyPr>
            <a:normAutofit fontScale="90000"/>
          </a:bodyPr>
          <a:lstStyle/>
          <a:p>
            <a:pPr algn="l"/>
            <a:r>
              <a:rPr lang="es-PE" dirty="0" smtClean="0"/>
              <a:t>Modelo de negocio:</a:t>
            </a:r>
            <a:endParaRPr lang="es-PE" dirty="0"/>
          </a:p>
        </p:txBody>
      </p:sp>
      <p:sp>
        <p:nvSpPr>
          <p:cNvPr id="3" name="Rectángulo redondeado 2"/>
          <p:cNvSpPr/>
          <p:nvPr/>
        </p:nvSpPr>
        <p:spPr>
          <a:xfrm>
            <a:off x="495040" y="1731818"/>
            <a:ext cx="1579418" cy="29731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Socios claves</a:t>
            </a:r>
          </a:p>
          <a:p>
            <a:pPr algn="ctr"/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Proveedor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residuos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reciclados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Municipalidad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planta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reciclaje 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r>
              <a:rPr lang="es-ES" sz="1400" dirty="0" smtClean="0"/>
              <a:t> </a:t>
            </a:r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PE" sz="1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7099503" y="1731818"/>
            <a:ext cx="1579418" cy="29731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Segmento</a:t>
            </a:r>
          </a:p>
          <a:p>
            <a:pPr algn="ctr"/>
            <a:endParaRPr lang="es-ES" sz="1400" dirty="0"/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Padres con hijos de </a:t>
            </a: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12 años.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adolescentes 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jóvenes entre varones y mujeres de 12-30. 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adultos 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varones y mujeres de 30-60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PE" sz="14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2138189" y="1731818"/>
            <a:ext cx="1579418" cy="15932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claves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Alquiler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un ambiente para almacenar y producir las piñatas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lanta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reciclaje afiliada </a:t>
            </a:r>
            <a:endParaRPr lang="es-E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PE" sz="14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443885" y="1731818"/>
            <a:ext cx="1579418" cy="15932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Relación con el cliente</a:t>
            </a:r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Atención personalizada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edes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endParaRPr lang="es-E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dirty="0" smtClean="0"/>
              <a:t> </a:t>
            </a:r>
          </a:p>
          <a:p>
            <a:pPr algn="ctr"/>
            <a:endParaRPr lang="es-ES" sz="1400" dirty="0"/>
          </a:p>
          <a:p>
            <a:pPr algn="ctr"/>
            <a:endParaRPr lang="es-PE" sz="14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3779954" y="1693624"/>
            <a:ext cx="1579418" cy="30113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Propuesta de valor </a:t>
            </a:r>
          </a:p>
          <a:p>
            <a:pPr algn="ctr"/>
            <a:endParaRPr lang="es-E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/>
              <a:t>P</a:t>
            </a:r>
            <a:r>
              <a:rPr lang="es-ES" sz="1100" dirty="0" smtClean="0"/>
              <a:t>iñata </a:t>
            </a:r>
            <a:r>
              <a:rPr lang="es-ES" sz="1100" dirty="0"/>
              <a:t>infantil personalizada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/>
              <a:t>P</a:t>
            </a:r>
            <a:r>
              <a:rPr lang="es-ES" sz="1100" dirty="0" smtClean="0"/>
              <a:t>iñata </a:t>
            </a:r>
            <a:r>
              <a:rPr lang="es-ES" sz="1100" dirty="0"/>
              <a:t>juvenil personalizada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/>
              <a:t>P</a:t>
            </a:r>
            <a:r>
              <a:rPr lang="es-ES" sz="1100" dirty="0" smtClean="0"/>
              <a:t>iñata </a:t>
            </a:r>
            <a:r>
              <a:rPr lang="es-ES" sz="1100" dirty="0"/>
              <a:t>creativa e innovadora para adultos</a:t>
            </a:r>
            <a:endParaRPr lang="es-ES" sz="1000" dirty="0" smtClean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PE" sz="14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5443885" y="3363285"/>
            <a:ext cx="1579418" cy="13417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Canales</a:t>
            </a:r>
          </a:p>
          <a:p>
            <a:pPr algn="ctr"/>
            <a:r>
              <a:rPr lang="es-ES" sz="1400" dirty="0" smtClean="0"/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Tienda 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propia de la empresa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edes 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sociales 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PE" sz="14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2147889" y="3363285"/>
            <a:ext cx="1579418" cy="13417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50" dirty="0" smtClean="0"/>
          </a:p>
          <a:p>
            <a:pPr algn="ctr"/>
            <a:endParaRPr lang="es-ES" sz="1050" dirty="0"/>
          </a:p>
          <a:p>
            <a:pPr algn="ctr"/>
            <a:endParaRPr lang="es-ES" sz="1050" dirty="0" smtClean="0"/>
          </a:p>
          <a:p>
            <a:pPr algn="ctr"/>
            <a:endParaRPr lang="es-ES" sz="1050" dirty="0"/>
          </a:p>
          <a:p>
            <a:pPr algn="ctr"/>
            <a:endParaRPr lang="es-ES" sz="1050" dirty="0" smtClean="0"/>
          </a:p>
          <a:p>
            <a:pPr algn="ctr"/>
            <a:r>
              <a:rPr lang="es-ES" sz="1400" dirty="0" smtClean="0"/>
              <a:t>Recursos claves </a:t>
            </a:r>
          </a:p>
          <a:p>
            <a:pPr marL="171450" indent="-1714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 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reciclaje </a:t>
            </a:r>
          </a:p>
          <a:p>
            <a:pPr marL="171450" indent="-1714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 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obra </a:t>
            </a:r>
          </a:p>
          <a:p>
            <a:pPr marL="171450" indent="-1714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 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sociales 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PE" sz="14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4628543" y="4743197"/>
            <a:ext cx="4050378" cy="15794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Fuentes de ingreso</a:t>
            </a:r>
          </a:p>
          <a:p>
            <a:pPr algn="ctr"/>
            <a:endParaRPr lang="es-ES" sz="1400" dirty="0" smtClean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 por la venta del producto</a:t>
            </a:r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PE" sz="14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508330" y="4743197"/>
            <a:ext cx="4050378" cy="15794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Estructura de costos</a:t>
            </a:r>
          </a:p>
          <a:p>
            <a:pPr algn="ctr"/>
            <a:r>
              <a:rPr lang="es-ES" sz="1400" dirty="0" smtClean="0"/>
              <a:t> </a:t>
            </a:r>
          </a:p>
          <a:p>
            <a:pPr marL="171450" indent="-171450" algn="just">
              <a:lnSpc>
                <a:spcPct val="107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Alquiler del local</a:t>
            </a:r>
          </a:p>
          <a:p>
            <a:pPr marL="171450" indent="-171450" algn="just">
              <a:lnSpc>
                <a:spcPct val="107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Sueldo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personal</a:t>
            </a:r>
          </a:p>
          <a:p>
            <a:pPr marL="171450" indent="-171450" algn="just">
              <a:lnSpc>
                <a:spcPct val="107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Pago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luz y agua </a:t>
            </a:r>
          </a:p>
          <a:p>
            <a:pPr marL="171450" indent="-171450" algn="just">
              <a:lnSpc>
                <a:spcPct val="107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Pago </a:t>
            </a:r>
            <a:r>
              <a:rPr lang="es-E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los proveedores de residuos reciclados </a:t>
            </a:r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ES" sz="1400" dirty="0"/>
          </a:p>
          <a:p>
            <a:pPr algn="ctr"/>
            <a:endParaRPr lang="es-ES" sz="1400" dirty="0" smtClean="0"/>
          </a:p>
          <a:p>
            <a:pPr algn="ctr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42109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514350" y="1308770"/>
            <a:ext cx="7886700" cy="661613"/>
          </a:xfrm>
        </p:spPr>
        <p:txBody>
          <a:bodyPr/>
          <a:lstStyle/>
          <a:p>
            <a:pPr algn="l"/>
            <a:r>
              <a:rPr lang="es-PE" sz="2800" b="1" dirty="0" smtClean="0"/>
              <a:t>Descripción del negocio:</a:t>
            </a:r>
            <a:endParaRPr lang="es-PE" sz="2800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514350" y="2060027"/>
            <a:ext cx="8114643" cy="40464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s-PE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Nuestra empresa </a:t>
            </a: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ofertará</a:t>
            </a:r>
            <a:r>
              <a:rPr lang="es-PE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 – PARTY a base de reciclaje con distintos diseños creativos y personalizados que permitirá a los niños, jóvenes y adultos a disfrutar de una fiesta y/o celebración de cumpleaños única e inolvidable y se venderán en Huancayo y alrededores.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 idx="4294967295"/>
          </p:nvPr>
        </p:nvSpPr>
        <p:spPr>
          <a:xfrm>
            <a:off x="628650" y="1276731"/>
            <a:ext cx="7886700" cy="766254"/>
          </a:xfrm>
        </p:spPr>
        <p:txBody>
          <a:bodyPr>
            <a:noAutofit/>
          </a:bodyPr>
          <a:lstStyle/>
          <a:p>
            <a:pPr algn="l"/>
            <a:r>
              <a:rPr lang="es-PE" sz="2800" b="1" dirty="0" smtClean="0"/>
              <a:t>Características Creativas e Innovadoras </a:t>
            </a:r>
            <a:br>
              <a:rPr lang="es-PE" sz="2800" b="1" dirty="0" smtClean="0"/>
            </a:br>
            <a:r>
              <a:rPr lang="es-PE" sz="2800" b="1" dirty="0" smtClean="0"/>
              <a:t>Del Producto </a:t>
            </a:r>
            <a:endParaRPr lang="es-PE" sz="2800" b="1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04193" y="2247436"/>
            <a:ext cx="2511973" cy="48361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SUSTITUIR </a:t>
            </a:r>
            <a:endParaRPr lang="es-PE" sz="28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704193" y="2831533"/>
            <a:ext cx="2511973" cy="48361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COMBINAR  </a:t>
            </a:r>
            <a:endParaRPr lang="es-PE" sz="2800" dirty="0"/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688427" y="5140514"/>
            <a:ext cx="2527739" cy="48361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ELIMINAR  </a:t>
            </a:r>
            <a:endParaRPr lang="es-PE" sz="2800" dirty="0"/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688426" y="4550188"/>
            <a:ext cx="2527740" cy="48361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PERMUTAR  </a:t>
            </a:r>
            <a:endParaRPr lang="es-PE" sz="2800" dirty="0"/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704193" y="3962190"/>
            <a:ext cx="2511973" cy="48361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MODIFICAR </a:t>
            </a:r>
            <a:endParaRPr lang="es-PE" sz="2800" dirty="0"/>
          </a:p>
        </p:txBody>
      </p:sp>
      <p:sp>
        <p:nvSpPr>
          <p:cNvPr id="13" name="Redondear rectángulo de esquina diagonal 12"/>
          <p:cNvSpPr/>
          <p:nvPr/>
        </p:nvSpPr>
        <p:spPr>
          <a:xfrm>
            <a:off x="704193" y="3381719"/>
            <a:ext cx="2511973" cy="48361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ADAPTAR  </a:t>
            </a:r>
            <a:endParaRPr lang="es-PE" sz="2800" dirty="0"/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704193" y="5739890"/>
            <a:ext cx="2511973" cy="48361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REORDENAR   </a:t>
            </a:r>
            <a:endParaRPr lang="es-PE" sz="28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3447393" y="2247436"/>
            <a:ext cx="5171090" cy="483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78180" algn="ctr">
              <a:lnSpc>
                <a:spcPct val="115000"/>
              </a:lnSpc>
              <a:spcAft>
                <a:spcPts val="0"/>
              </a:spcAft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Sustituir el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plástico y el papel como normalmente lo hacen las piñaterías de la ciudad de Huancayo por papel reciclado </a:t>
            </a:r>
            <a:endParaRPr lang="es-E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47393" y="2831532"/>
            <a:ext cx="5171090" cy="483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Combinar el papel reciclado ya usados y así no generar contaminación y el exceso de basura que aqueja al planeta.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447393" y="3415628"/>
            <a:ext cx="5171090" cy="483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Adaptamos la mano de obra  mexicana en la elaboración de piñatas.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468414" y="3992774"/>
            <a:ext cx="5171090" cy="483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Combinar el papel reciclado ya usados y así no generar contaminación y el exceso de basura que aqueja al planeta.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468414" y="4565417"/>
            <a:ext cx="5171090" cy="483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piñata puede ser útil reciclarlo y de nuevo poder producir una nueva piñata.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468414" y="5724585"/>
            <a:ext cx="5171090" cy="483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 </a:t>
            </a:r>
          </a:p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eordenamos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 solicitud de materiales reciclados a los proveedores</a:t>
            </a:r>
          </a:p>
          <a:p>
            <a:pPr algn="ctr"/>
            <a:endParaRPr lang="es-ES" sz="14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3468414" y="5160966"/>
            <a:ext cx="5171090" cy="483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Eliminamos residuos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 generan contaminación al medio ambiente.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14350" y="1174658"/>
            <a:ext cx="7886700" cy="661613"/>
          </a:xfrm>
        </p:spPr>
        <p:txBody>
          <a:bodyPr>
            <a:normAutofit/>
          </a:bodyPr>
          <a:lstStyle/>
          <a:p>
            <a:r>
              <a:rPr lang="es-PE" sz="2800" b="1" dirty="0" smtClean="0"/>
              <a:t>Segmentación de mercado</a:t>
            </a:r>
            <a:endParaRPr lang="es-PE" sz="2800" b="1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620110" y="5654566"/>
            <a:ext cx="2081048" cy="641131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/>
              <a:t>Fuentes de </a:t>
            </a:r>
            <a:r>
              <a:rPr lang="es-PE" dirty="0" smtClean="0"/>
              <a:t>información</a:t>
            </a:r>
            <a:endParaRPr lang="es-PE" dirty="0"/>
          </a:p>
        </p:txBody>
      </p:sp>
      <p:sp>
        <p:nvSpPr>
          <p:cNvPr id="5" name="Rectángulo redondeado 4"/>
          <p:cNvSpPr/>
          <p:nvPr/>
        </p:nvSpPr>
        <p:spPr>
          <a:xfrm>
            <a:off x="2865280" y="5472218"/>
            <a:ext cx="5633545" cy="1005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INEI(2017)https</a:t>
            </a:r>
            <a:r>
              <a:rPr lang="es-PE" sz="1000" dirty="0"/>
              <a:t>://</a:t>
            </a:r>
            <a:r>
              <a:rPr lang="es-PE" sz="1000" dirty="0" smtClean="0"/>
              <a:t>www.inei.gob.pe/media/MenuRecursivo/publicaciones_digitales/Est/Lib1539/cap01.pdf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CPI(2017)http</a:t>
            </a:r>
            <a:r>
              <a:rPr lang="es-PE" sz="1000" dirty="0"/>
              <a:t>://</a:t>
            </a:r>
            <a:r>
              <a:rPr lang="es-PE" sz="1000" dirty="0" smtClean="0"/>
              <a:t>cpi.pe/images/upload/paginaweb/archivo/26/mr_poblacion_peru_2017.pdf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ARELLANOMARKETING(2017)https</a:t>
            </a:r>
            <a:r>
              <a:rPr lang="es-PE" sz="1000" dirty="0"/>
              <a:t>://gestion.pe/tendencias/39-peruanos-practica-deporte-mayoria-dice-hacerlo-falta-111576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02203"/>
              </p:ext>
            </p:extLst>
          </p:nvPr>
        </p:nvGraphicFramePr>
        <p:xfrm>
          <a:off x="1660634" y="1874057"/>
          <a:ext cx="6012874" cy="3438237"/>
        </p:xfrm>
        <a:graphic>
          <a:graphicData uri="http://schemas.openxmlformats.org/drawingml/2006/table">
            <a:tbl>
              <a:tblPr firstRow="1" bandRow="1"/>
              <a:tblGrid>
                <a:gridCol w="1504998">
                  <a:extLst>
                    <a:ext uri="{9D8B030D-6E8A-4147-A177-3AD203B41FA5}">
                      <a16:colId xmlns:a16="http://schemas.microsoft.com/office/drawing/2014/main" val="2946301411"/>
                    </a:ext>
                  </a:extLst>
                </a:gridCol>
                <a:gridCol w="1507666">
                  <a:extLst>
                    <a:ext uri="{9D8B030D-6E8A-4147-A177-3AD203B41FA5}">
                      <a16:colId xmlns:a16="http://schemas.microsoft.com/office/drawing/2014/main" val="2470587483"/>
                    </a:ext>
                  </a:extLst>
                </a:gridCol>
                <a:gridCol w="1495212">
                  <a:extLst>
                    <a:ext uri="{9D8B030D-6E8A-4147-A177-3AD203B41FA5}">
                      <a16:colId xmlns:a16="http://schemas.microsoft.com/office/drawing/2014/main" val="233563234"/>
                    </a:ext>
                  </a:extLst>
                </a:gridCol>
                <a:gridCol w="1504998">
                  <a:extLst>
                    <a:ext uri="{9D8B030D-6E8A-4147-A177-3AD203B41FA5}">
                      <a16:colId xmlns:a16="http://schemas.microsoft.com/office/drawing/2014/main" val="2038016761"/>
                    </a:ext>
                  </a:extLst>
                </a:gridCol>
              </a:tblGrid>
              <a:tr h="2941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FICHA TÉCNICA DE SEGMENTACIÓN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389767"/>
                  </a:ext>
                </a:extLst>
              </a:tr>
              <a:tr h="312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DESCRIPCIÓN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CANTIDAD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PORCENTAJE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56650"/>
                  </a:ext>
                </a:extLst>
              </a:tr>
              <a:tr h="572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Geográfica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Personas de la provincia de Huancayo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545 615</a:t>
                      </a: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609004"/>
                  </a:ext>
                </a:extLst>
              </a:tr>
              <a:tr h="407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Demográfica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Personas entre 1 a 60 años de edad</a:t>
                      </a: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374 837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68.7%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10778"/>
                  </a:ext>
                </a:extLst>
              </a:tr>
              <a:tr h="1836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Conductual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Padres con hijos de 1 a 12 años  </a:t>
                      </a:r>
                      <a:r>
                        <a:rPr lang="es-P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Adolescentes y jóvenes entre varones y mujeres de 12-30. 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Adultos entre varones y mujeres de 30-60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146 187</a:t>
                      </a: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39%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1" marR="80741" marT="40371" marB="403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11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14350" y="1174658"/>
            <a:ext cx="7886700" cy="661613"/>
          </a:xfrm>
        </p:spPr>
        <p:txBody>
          <a:bodyPr>
            <a:normAutofit/>
          </a:bodyPr>
          <a:lstStyle/>
          <a:p>
            <a:r>
              <a:rPr lang="es-PE" sz="2800" b="1" dirty="0"/>
              <a:t>La </a:t>
            </a:r>
            <a:r>
              <a:rPr lang="es-PE" sz="2800" b="1" dirty="0" smtClean="0"/>
              <a:t>ficha técnica estadística</a:t>
            </a:r>
            <a:endParaRPr lang="es-PE" sz="2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83157198"/>
              </p:ext>
            </p:extLst>
          </p:nvPr>
        </p:nvGraphicFramePr>
        <p:xfrm>
          <a:off x="669432" y="1836271"/>
          <a:ext cx="7999783" cy="461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9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15310" y="1122594"/>
            <a:ext cx="7886700" cy="661613"/>
          </a:xfrm>
        </p:spPr>
        <p:txBody>
          <a:bodyPr>
            <a:normAutofit/>
          </a:bodyPr>
          <a:lstStyle/>
          <a:p>
            <a:r>
              <a:rPr lang="es-PE" sz="2800" b="1" dirty="0"/>
              <a:t>Resultados de la encuesta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15310" y="1970764"/>
            <a:ext cx="4137696" cy="4045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Intención de compra </a:t>
            </a:r>
            <a:endParaRPr lang="es-PE" dirty="0"/>
          </a:p>
        </p:txBody>
      </p:sp>
      <p:sp>
        <p:nvSpPr>
          <p:cNvPr id="5" name="Rectángulo redondeado 4"/>
          <p:cNvSpPr/>
          <p:nvPr/>
        </p:nvSpPr>
        <p:spPr>
          <a:xfrm>
            <a:off x="4761185" y="1970764"/>
            <a:ext cx="3993931" cy="4045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Frecuencia de compra</a:t>
            </a:r>
            <a:endParaRPr lang="es-PE" dirty="0"/>
          </a:p>
        </p:txBody>
      </p:sp>
      <p:sp>
        <p:nvSpPr>
          <p:cNvPr id="6" name="Rectángulo redondeado 5"/>
          <p:cNvSpPr/>
          <p:nvPr/>
        </p:nvSpPr>
        <p:spPr>
          <a:xfrm>
            <a:off x="315309" y="2541145"/>
            <a:ext cx="4137697" cy="29849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redondeado 6"/>
          <p:cNvSpPr/>
          <p:nvPr/>
        </p:nvSpPr>
        <p:spPr>
          <a:xfrm>
            <a:off x="4761184" y="2541145"/>
            <a:ext cx="3993931" cy="29849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redondeado 7"/>
          <p:cNvSpPr/>
          <p:nvPr/>
        </p:nvSpPr>
        <p:spPr>
          <a:xfrm>
            <a:off x="315309" y="5780687"/>
            <a:ext cx="4137697" cy="9249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 smtClean="0"/>
              <a:t>Interpretación: el 97% de personas estarían dispuestos a adquirir nuestro producto</a:t>
            </a:r>
            <a:endParaRPr lang="es-PE" dirty="0"/>
          </a:p>
        </p:txBody>
      </p:sp>
      <p:sp>
        <p:nvSpPr>
          <p:cNvPr id="9" name="Rectángulo redondeado 8"/>
          <p:cNvSpPr/>
          <p:nvPr/>
        </p:nvSpPr>
        <p:spPr>
          <a:xfrm>
            <a:off x="4771692" y="5763300"/>
            <a:ext cx="3983423" cy="942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 smtClean="0"/>
              <a:t>Interpretación: la frecuencia de compra de las personas seria el de una vez al mes 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61" t="45366" r="46809" b="17710"/>
          <a:stretch/>
        </p:blipFill>
        <p:spPr>
          <a:xfrm>
            <a:off x="651164" y="2808875"/>
            <a:ext cx="3252621" cy="26082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40750" t="47815" r="9812" b="12527"/>
          <a:stretch/>
        </p:blipFill>
        <p:spPr>
          <a:xfrm>
            <a:off x="5223963" y="2903873"/>
            <a:ext cx="3145101" cy="24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14350" y="1174658"/>
            <a:ext cx="7886700" cy="661613"/>
          </a:xfrm>
        </p:spPr>
        <p:txBody>
          <a:bodyPr>
            <a:normAutofit/>
          </a:bodyPr>
          <a:lstStyle/>
          <a:p>
            <a:r>
              <a:rPr lang="es-PE" sz="2800" b="1" dirty="0"/>
              <a:t>Resultados de la encuesta 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4901106" y="1932385"/>
            <a:ext cx="3801460" cy="477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Características del producto </a:t>
            </a:r>
            <a:endParaRPr lang="es-PE" dirty="0"/>
          </a:p>
        </p:txBody>
      </p:sp>
      <p:sp>
        <p:nvSpPr>
          <p:cNvPr id="4" name="Rectángulo redondeado 3"/>
          <p:cNvSpPr/>
          <p:nvPr/>
        </p:nvSpPr>
        <p:spPr>
          <a:xfrm>
            <a:off x="4901106" y="2511995"/>
            <a:ext cx="3801460" cy="29774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redondeado 4"/>
          <p:cNvSpPr/>
          <p:nvPr/>
        </p:nvSpPr>
        <p:spPr>
          <a:xfrm>
            <a:off x="4901106" y="5675588"/>
            <a:ext cx="3801460" cy="90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 smtClean="0"/>
              <a:t>Interpretación: piñatas que </a:t>
            </a:r>
            <a:r>
              <a:rPr lang="es-PE" dirty="0" smtClean="0"/>
              <a:t>más venta </a:t>
            </a:r>
            <a:r>
              <a:rPr lang="es-PE" dirty="0" smtClean="0"/>
              <a:t>tendríamos seria el de </a:t>
            </a:r>
            <a:r>
              <a:rPr lang="es-PE" dirty="0" smtClean="0"/>
              <a:t>niños. </a:t>
            </a:r>
            <a:endParaRPr lang="es-PE" dirty="0"/>
          </a:p>
        </p:txBody>
      </p:sp>
      <p:sp>
        <p:nvSpPr>
          <p:cNvPr id="6" name="Rectángulo redondeado 5"/>
          <p:cNvSpPr/>
          <p:nvPr/>
        </p:nvSpPr>
        <p:spPr>
          <a:xfrm>
            <a:off x="514350" y="1941372"/>
            <a:ext cx="3847443" cy="4834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Volumen de compra</a:t>
            </a:r>
            <a:endParaRPr lang="es-PE" dirty="0"/>
          </a:p>
        </p:txBody>
      </p:sp>
      <p:sp>
        <p:nvSpPr>
          <p:cNvPr id="7" name="Rectángulo redondeado 6"/>
          <p:cNvSpPr/>
          <p:nvPr/>
        </p:nvSpPr>
        <p:spPr>
          <a:xfrm>
            <a:off x="463112" y="2554014"/>
            <a:ext cx="3898681" cy="28798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redondeado 7"/>
          <p:cNvSpPr/>
          <p:nvPr/>
        </p:nvSpPr>
        <p:spPr>
          <a:xfrm>
            <a:off x="463111" y="5675587"/>
            <a:ext cx="3898681" cy="90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 smtClean="0"/>
              <a:t>Interpretación: el 43% compraría piñatas medianas. </a:t>
            </a:r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5652" t="51303" r="47724" b="12697"/>
          <a:stretch/>
        </p:blipFill>
        <p:spPr>
          <a:xfrm>
            <a:off x="611360" y="2822330"/>
            <a:ext cx="3379855" cy="23676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4663" t="50977" r="21317" b="12132"/>
          <a:stretch/>
        </p:blipFill>
        <p:spPr>
          <a:xfrm>
            <a:off x="5143420" y="2822330"/>
            <a:ext cx="3257630" cy="25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1293</TotalTime>
  <Words>821</Words>
  <Application>Microsoft Office PowerPoint</Application>
  <PresentationFormat>Presentación en pantalla (4:3)</PresentationFormat>
  <Paragraphs>297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Candara</vt:lpstr>
      <vt:lpstr>Century Gothic</vt:lpstr>
      <vt:lpstr>Ebrima</vt:lpstr>
      <vt:lpstr>Times New Roman</vt:lpstr>
      <vt:lpstr>Tema de Office</vt:lpstr>
      <vt:lpstr>Presentación de PowerPoint</vt:lpstr>
      <vt:lpstr>Integrantes:</vt:lpstr>
      <vt:lpstr>Modelo de negocio:</vt:lpstr>
      <vt:lpstr>Descripción del negocio:</vt:lpstr>
      <vt:lpstr>Características Creativas e Innovadoras  Del Producto </vt:lpstr>
      <vt:lpstr>Segmentación de mercado</vt:lpstr>
      <vt:lpstr>La ficha técnica estadística</vt:lpstr>
      <vt:lpstr>Resultados de la encuesta </vt:lpstr>
      <vt:lpstr>Resultados de la encuesta </vt:lpstr>
      <vt:lpstr>Identificación de los mercados y la demanda  </vt:lpstr>
      <vt:lpstr>Proyección de los ingresos</vt:lpstr>
      <vt:lpstr>Presentación de PowerPoint</vt:lpstr>
      <vt:lpstr>PRODUCCIÓN DE ECOPIÑATAS ECO-PARTY PARA PERSONAS DETALLISTAS DE LA PROVINCIA DE HUANCAYO </vt:lpstr>
      <vt:lpstr>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cieu1</dc:creator>
  <cp:lastModifiedBy>Alvarez Huaman, Jose Antonio</cp:lastModifiedBy>
  <cp:revision>134</cp:revision>
  <cp:lastPrinted>2018-05-29T21:33:10Z</cp:lastPrinted>
  <dcterms:created xsi:type="dcterms:W3CDTF">2017-05-17T15:24:57Z</dcterms:created>
  <dcterms:modified xsi:type="dcterms:W3CDTF">2019-06-11T17:04:49Z</dcterms:modified>
</cp:coreProperties>
</file>