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8"/>
  </p:notesMasterIdLst>
  <p:handoutMasterIdLst>
    <p:handoutMasterId r:id="rId9"/>
  </p:handoutMasterIdLst>
  <p:sldIdLst>
    <p:sldId id="264" r:id="rId2"/>
    <p:sldId id="259" r:id="rId3"/>
    <p:sldId id="266" r:id="rId4"/>
    <p:sldId id="260" r:id="rId5"/>
    <p:sldId id="263" r:id="rId6"/>
    <p:sldId id="265" r:id="rId7"/>
  </p:sldIdLst>
  <p:sldSz cx="16256000" cy="12192000"/>
  <p:notesSz cx="6797675" cy="9928225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64" autoAdjust="0"/>
  </p:normalViewPr>
  <p:slideViewPr>
    <p:cSldViewPr snapToGrid="0">
      <p:cViewPr varScale="1">
        <p:scale>
          <a:sx n="50" d="100"/>
          <a:sy n="50" d="100"/>
        </p:scale>
        <p:origin x="14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CA4F9-74C1-4834-B5B1-3E9CE8D21B4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D5542-1D21-4C2F-838A-BF74B7B69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0980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19898-639C-4450-B89D-E7299BDADDE9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787FE-EA3F-4D52-B9F0-60C0B64939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508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614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6895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7515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941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4251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2923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51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5627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105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923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2003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380C3-EF82-4B9C-ADF5-7DE5EB71F7A5}" type="datetimeFigureOut">
              <a:rPr lang="es-PE" smtClean="0"/>
              <a:t>13/11/2018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9E708-7983-4594-B68C-D27FE01C60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5138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Resultado de imagen para UCONTINEN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484" y="878425"/>
            <a:ext cx="4302188" cy="1452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3"/>
          <p:cNvSpPr txBox="1">
            <a:spLocks/>
          </p:cNvSpPr>
          <p:nvPr/>
        </p:nvSpPr>
        <p:spPr>
          <a:xfrm>
            <a:off x="1327031" y="568880"/>
            <a:ext cx="5371841" cy="4659527"/>
          </a:xfrm>
          <a:prstGeom prst="rect">
            <a:avLst/>
          </a:prstGeom>
        </p:spPr>
        <p:txBody>
          <a:bodyPr vert="horz" lIns="68582" tIns="34291" rIns="68582" bIns="34291" rtlCol="0" anchor="ctr">
            <a:noAutofit/>
          </a:bodyPr>
          <a:lstStyle>
            <a:lvl1pPr algn="l" defTabSz="16255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82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8000" b="1" dirty="0" smtClean="0">
                <a:ln w="3175">
                  <a:solidFill>
                    <a:schemeClr val="tx1"/>
                  </a:solidFill>
                </a:ln>
              </a:rPr>
              <a:t>V </a:t>
            </a:r>
            <a:endParaRPr lang="es-PE" sz="8000" b="1" dirty="0">
              <a:ln w="3175">
                <a:solidFill>
                  <a:schemeClr val="tx1"/>
                </a:solidFill>
              </a:ln>
            </a:endParaRPr>
          </a:p>
          <a:p>
            <a:pPr algn="ctr"/>
            <a:r>
              <a:rPr lang="es-PE" sz="8000" b="1" dirty="0">
                <a:ln w="3175">
                  <a:solidFill>
                    <a:schemeClr val="tx1"/>
                  </a:solidFill>
                </a:ln>
              </a:rPr>
              <a:t>Feria Virtual de Prototipos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327031" y="10542769"/>
            <a:ext cx="514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/>
              <a:t>CENTRO DE EMPRENDIMIENTO CONTINENTAL</a:t>
            </a:r>
            <a:endParaRPr lang="es-PE" dirty="0"/>
          </a:p>
        </p:txBody>
      </p:sp>
      <p:sp>
        <p:nvSpPr>
          <p:cNvPr id="5" name="CuadroTexto 4"/>
          <p:cNvSpPr txBox="1"/>
          <p:nvPr/>
        </p:nvSpPr>
        <p:spPr>
          <a:xfrm>
            <a:off x="1528742" y="5658986"/>
            <a:ext cx="47402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100" dirty="0"/>
              <a:t>Nombre del </a:t>
            </a:r>
            <a:r>
              <a:rPr lang="es-PE" sz="2100" dirty="0" smtClean="0"/>
              <a:t>prototipo:</a:t>
            </a:r>
            <a:endParaRPr lang="es-PE" sz="1350" dirty="0"/>
          </a:p>
        </p:txBody>
      </p:sp>
      <p:sp>
        <p:nvSpPr>
          <p:cNvPr id="6" name="Rectángulo redondeado 5"/>
          <p:cNvSpPr/>
          <p:nvPr/>
        </p:nvSpPr>
        <p:spPr>
          <a:xfrm>
            <a:off x="963704" y="6347014"/>
            <a:ext cx="5836024" cy="37651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CuadroTexto 6"/>
          <p:cNvSpPr txBox="1"/>
          <p:nvPr/>
        </p:nvSpPr>
        <p:spPr>
          <a:xfrm>
            <a:off x="1427886" y="6634315"/>
            <a:ext cx="49419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400" b="1" dirty="0" smtClean="0"/>
              <a:t>“WALLY 2.0”</a:t>
            </a:r>
          </a:p>
          <a:p>
            <a:pPr algn="ctr"/>
            <a:r>
              <a:rPr lang="es-PE" sz="4400" b="1" dirty="0" smtClean="0"/>
              <a:t>Robot de limpieza para personas discapacitadas</a:t>
            </a:r>
            <a:endParaRPr lang="es-PE" sz="2000" b="1" dirty="0"/>
          </a:p>
        </p:txBody>
      </p:sp>
      <p:sp>
        <p:nvSpPr>
          <p:cNvPr id="9" name="Marcador de contenido 4"/>
          <p:cNvSpPr txBox="1">
            <a:spLocks/>
          </p:cNvSpPr>
          <p:nvPr/>
        </p:nvSpPr>
        <p:spPr>
          <a:xfrm>
            <a:off x="7803557" y="3232351"/>
            <a:ext cx="7552115" cy="6879839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PE" sz="3038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069" y="3232350"/>
            <a:ext cx="7564603" cy="687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4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5581904" y="3129156"/>
            <a:ext cx="6304379" cy="688584"/>
          </a:xfrm>
          <a:prstGeom prst="rect">
            <a:avLst/>
          </a:prstGeom>
        </p:spPr>
        <p:txBody>
          <a:bodyPr vert="horz" lIns="68582" tIns="34291" rIns="68582" bIns="34291" rtlCol="0" anchor="b">
            <a:normAutofit fontScale="62500" lnSpcReduction="20000"/>
          </a:bodyPr>
          <a:lstStyle>
            <a:lvl1pPr algn="ctr" defTabSz="16255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6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E" sz="8000" dirty="0"/>
              <a:t>Equipo de trabajo:</a:t>
            </a:r>
          </a:p>
        </p:txBody>
      </p:sp>
      <p:sp>
        <p:nvSpPr>
          <p:cNvPr id="8" name="Marcador de texto 2"/>
          <p:cNvSpPr txBox="1">
            <a:spLocks/>
          </p:cNvSpPr>
          <p:nvPr/>
        </p:nvSpPr>
        <p:spPr>
          <a:xfrm>
            <a:off x="1165860" y="4321012"/>
            <a:ext cx="7840980" cy="6148868"/>
          </a:xfrm>
          <a:prstGeom prst="rect">
            <a:avLst/>
          </a:prstGeom>
        </p:spPr>
        <p:txBody>
          <a:bodyPr vert="horz" lIns="68582" tIns="34291" rIns="68582" bIns="34291" rtlCol="0">
            <a:normAutofit/>
          </a:bodyPr>
          <a:lstStyle>
            <a:lvl1pPr marL="406382" indent="-406382" algn="l" defTabSz="1625529" rtl="0" eaLnBrk="1" latinLnBrk="0" hangingPunct="1">
              <a:lnSpc>
                <a:spcPct val="90000"/>
              </a:lnSpc>
              <a:spcBef>
                <a:spcPts val="1778"/>
              </a:spcBef>
              <a:buFont typeface="Arial" panose="020B0604020202020204" pitchFamily="34" charset="0"/>
              <a:buChar char="•"/>
              <a:defRPr sz="49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47" indent="-406382" algn="l" defTabSz="1625529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42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911" indent="-406382" algn="l" defTabSz="1625529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5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676" indent="-406382" algn="l" defTabSz="1625529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40" indent="-406382" algn="l" defTabSz="1625529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70204" indent="-406382" algn="l" defTabSz="1625529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969" indent="-406382" algn="l" defTabSz="1625529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733" indent="-406382" algn="l" defTabSz="1625529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498" indent="-406382" algn="l" defTabSz="1625529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s-PE" sz="2700" dirty="0"/>
              <a:t>HUAMÁN LÁZARO, Flavio Enrique</a:t>
            </a:r>
          </a:p>
          <a:p>
            <a:pPr>
              <a:lnSpc>
                <a:spcPct val="150000"/>
              </a:lnSpc>
            </a:pPr>
            <a:r>
              <a:rPr lang="es-PE" sz="2700" dirty="0"/>
              <a:t>LOYOLA HASSINGER, </a:t>
            </a:r>
            <a:r>
              <a:rPr lang="es-PE" sz="2700" dirty="0" err="1" smtClean="0"/>
              <a:t>Carolae</a:t>
            </a:r>
            <a:endParaRPr lang="es-PE" sz="2700" dirty="0" smtClean="0"/>
          </a:p>
          <a:p>
            <a:pPr>
              <a:lnSpc>
                <a:spcPct val="150000"/>
              </a:lnSpc>
            </a:pPr>
            <a:r>
              <a:rPr lang="it-IT" sz="2700" dirty="0"/>
              <a:t>MAYCO MACUADO, Di - Angello Domenico</a:t>
            </a:r>
            <a:endParaRPr lang="es-PE" sz="2700" dirty="0" smtClean="0"/>
          </a:p>
          <a:p>
            <a:pPr>
              <a:lnSpc>
                <a:spcPct val="150000"/>
              </a:lnSpc>
            </a:pPr>
            <a:r>
              <a:rPr lang="es-PE" sz="2700" dirty="0" smtClean="0"/>
              <a:t>MENDOZA </a:t>
            </a:r>
            <a:r>
              <a:rPr lang="es-PE" sz="2700" dirty="0"/>
              <a:t>UNOCC, Blanca </a:t>
            </a:r>
            <a:r>
              <a:rPr lang="es-PE" sz="2700" dirty="0" err="1" smtClean="0"/>
              <a:t>Stefany</a:t>
            </a:r>
            <a:endParaRPr lang="es-PE" sz="2700" dirty="0" smtClean="0"/>
          </a:p>
          <a:p>
            <a:pPr>
              <a:lnSpc>
                <a:spcPct val="150000"/>
              </a:lnSpc>
            </a:pPr>
            <a:r>
              <a:rPr lang="es-PE" sz="2700" dirty="0"/>
              <a:t>PANDURO BAZÁN, </a:t>
            </a:r>
            <a:r>
              <a:rPr lang="es-PE" sz="2700" dirty="0" err="1" smtClean="0"/>
              <a:t>Anghelo</a:t>
            </a:r>
            <a:endParaRPr lang="es-PE" sz="2700" dirty="0" smtClean="0"/>
          </a:p>
          <a:p>
            <a:pPr>
              <a:lnSpc>
                <a:spcPct val="150000"/>
              </a:lnSpc>
            </a:pPr>
            <a:r>
              <a:rPr lang="es-PE" sz="2700" dirty="0"/>
              <a:t>PONGO VERA, Kelly </a:t>
            </a:r>
            <a:r>
              <a:rPr lang="es-PE" sz="2700" dirty="0" err="1" smtClean="0"/>
              <a:t>Sadit</a:t>
            </a:r>
            <a:endParaRPr lang="es-PE" sz="2700" dirty="0" smtClean="0"/>
          </a:p>
          <a:p>
            <a:pPr>
              <a:lnSpc>
                <a:spcPct val="150000"/>
              </a:lnSpc>
            </a:pPr>
            <a:r>
              <a:rPr lang="es-PE" sz="2700" dirty="0"/>
              <a:t>QUISPE ALVARO, </a:t>
            </a:r>
            <a:r>
              <a:rPr lang="es-PE" sz="2700" dirty="0" err="1"/>
              <a:t>Cristhian</a:t>
            </a:r>
            <a:r>
              <a:rPr lang="es-PE" sz="2700" dirty="0"/>
              <a:t> Omar</a:t>
            </a:r>
            <a:endParaRPr lang="es-PE" sz="2700" dirty="0" smtClean="0"/>
          </a:p>
          <a:p>
            <a:pPr>
              <a:lnSpc>
                <a:spcPct val="150000"/>
              </a:lnSpc>
            </a:pPr>
            <a:endParaRPr lang="es-PE" sz="2700" dirty="0"/>
          </a:p>
          <a:p>
            <a:pPr>
              <a:lnSpc>
                <a:spcPct val="150000"/>
              </a:lnSpc>
            </a:pPr>
            <a:endParaRPr lang="es-PE" sz="2700" dirty="0"/>
          </a:p>
          <a:p>
            <a:pPr>
              <a:lnSpc>
                <a:spcPct val="150000"/>
              </a:lnSpc>
            </a:pPr>
            <a:endParaRPr lang="es-PE" sz="2700" dirty="0"/>
          </a:p>
        </p:txBody>
      </p:sp>
      <p:sp>
        <p:nvSpPr>
          <p:cNvPr id="9" name="Marcador de texto 2"/>
          <p:cNvSpPr txBox="1">
            <a:spLocks/>
          </p:cNvSpPr>
          <p:nvPr/>
        </p:nvSpPr>
        <p:spPr>
          <a:xfrm>
            <a:off x="9897408" y="4321012"/>
            <a:ext cx="5740216" cy="6148868"/>
          </a:xfrm>
          <a:prstGeom prst="rect">
            <a:avLst/>
          </a:prstGeom>
        </p:spPr>
        <p:txBody>
          <a:bodyPr vert="horz" lIns="121923" tIns="60961" rIns="121923" bIns="6096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s-PE" sz="2700" dirty="0"/>
              <a:t>|Ingeniería </a:t>
            </a:r>
            <a:r>
              <a:rPr lang="es-PE" sz="2700" dirty="0" smtClean="0"/>
              <a:t>Civil</a:t>
            </a:r>
          </a:p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s-PE" sz="2700" dirty="0"/>
              <a:t>|Ingeniería </a:t>
            </a:r>
            <a:r>
              <a:rPr lang="es-PE" sz="2700" dirty="0" smtClean="0"/>
              <a:t>Ambiental</a:t>
            </a:r>
          </a:p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s-PE" sz="2700" dirty="0" smtClean="0"/>
              <a:t>|</a:t>
            </a:r>
            <a:r>
              <a:rPr lang="es-PE" sz="2700" dirty="0"/>
              <a:t>Ingeniería Civil</a:t>
            </a:r>
          </a:p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s-PE" sz="2700" dirty="0"/>
              <a:t>|</a:t>
            </a:r>
            <a:r>
              <a:rPr lang="es-PE" sz="2700" dirty="0" smtClean="0"/>
              <a:t>Psicología</a:t>
            </a:r>
          </a:p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s-PE" sz="2700" dirty="0" smtClean="0"/>
              <a:t>|Ingeniería </a:t>
            </a:r>
            <a:r>
              <a:rPr lang="es-PE" sz="2700" dirty="0"/>
              <a:t>Civil</a:t>
            </a:r>
          </a:p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s-PE" sz="2700" dirty="0"/>
              <a:t>|Ingeniería </a:t>
            </a:r>
            <a:r>
              <a:rPr lang="es-PE" sz="2700" dirty="0" smtClean="0"/>
              <a:t>Ambiental</a:t>
            </a:r>
          </a:p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s-PE" sz="2700" dirty="0"/>
              <a:t>|Ingeniería Ambiental</a:t>
            </a:r>
          </a:p>
        </p:txBody>
      </p:sp>
      <p:pic>
        <p:nvPicPr>
          <p:cNvPr id="11" name="Picture 14" descr="Resultado de imagen para UCONTINEN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57" y="889135"/>
            <a:ext cx="3508628" cy="118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5303295" y="11245874"/>
            <a:ext cx="514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/>
              <a:t>CENTRO DE EMPRENDIMIENTO CONTINENTAL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6156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Definición del problema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6500" y="3005670"/>
            <a:ext cx="6470650" cy="827193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s-PE" sz="3200" dirty="0" smtClean="0"/>
              <a:t>Según la INEI el 5.2 % de la población del país, son personas en condición de discapacidad, los cuales se les hace muy dificultoso los quehaceres de cada día dentro del hogar.</a:t>
            </a:r>
            <a:r>
              <a:rPr lang="es-PE" sz="3200" dirty="0"/>
              <a:t> </a:t>
            </a:r>
            <a:r>
              <a:rPr lang="es-PE" sz="3200" dirty="0" smtClean="0"/>
              <a:t>Uno de ellos es la limpieza, la cuál, el poder moverse con facilidad es un problema y demoran mucho, perjudicando su estado de ánimo y valiéndose de otra persona para poder ejercerlo.</a:t>
            </a:r>
          </a:p>
          <a:p>
            <a:r>
              <a:rPr lang="es-PE" sz="3200" dirty="0" smtClean="0"/>
              <a:t>Entonces nos preguntamos ¿Cómo podemos ayudar al discapacitado para facilitarle la limpieza del hogar, de tal manera que no se sienta dependiente en realizar sus labores?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597900" y="3001440"/>
            <a:ext cx="6280150" cy="827616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06405" indent="-406405" algn="l" defTabSz="1625620" rtl="0" eaLnBrk="1" latinLnBrk="0" hangingPunct="1">
              <a:lnSpc>
                <a:spcPct val="90000"/>
              </a:lnSpc>
              <a:spcBef>
                <a:spcPts val="1778"/>
              </a:spcBef>
              <a:buFont typeface="Arial" panose="020B0604020202020204" pitchFamily="34" charset="0"/>
              <a:buChar char="•"/>
              <a:defRPr sz="49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215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25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83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4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7045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326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607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88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PE" sz="4800" dirty="0"/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3001440"/>
            <a:ext cx="6280150" cy="36736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discapacitado barriend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93"/>
          <a:stretch/>
        </p:blipFill>
        <p:spPr bwMode="auto">
          <a:xfrm>
            <a:off x="8597900" y="7139520"/>
            <a:ext cx="6280150" cy="41171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2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5581904" y="13230433"/>
            <a:ext cx="514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chemeClr val="bg1"/>
                </a:solidFill>
              </a:rPr>
              <a:t>CENTRO DE EMPRENDIMIETNO CONTINENTAL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9623064" y="1894771"/>
            <a:ext cx="3105155" cy="32031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b="1" dirty="0" smtClean="0">
                <a:solidFill>
                  <a:sysClr val="windowText" lastClr="000000"/>
                </a:solidFill>
              </a:rPr>
              <a:t>VENTAJA COMPETITIVA</a:t>
            </a:r>
          </a:p>
          <a:p>
            <a:pPr algn="just"/>
            <a:r>
              <a:rPr lang="es-PE" dirty="0" smtClean="0">
                <a:solidFill>
                  <a:sysClr val="windowText" lastClr="000000"/>
                </a:solidFill>
              </a:rPr>
              <a:t>El robot es el único en la región Junín, ya que tiene forma creativa, sistema de recojo de residuos, muy accesible y sobre todo está dedicado a cubrir las necesidades de limpieza para el discapacitado, </a:t>
            </a:r>
            <a:endParaRPr lang="es-PE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12782937" y="1894771"/>
            <a:ext cx="3010753" cy="651145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sz="16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s-PE" sz="1600" b="1" dirty="0" smtClean="0">
                <a:solidFill>
                  <a:sysClr val="windowText" lastClr="000000"/>
                </a:solidFill>
              </a:rPr>
              <a:t>SEGMENTO DE CLIENTES</a:t>
            </a:r>
          </a:p>
          <a:p>
            <a:pPr algn="ctr"/>
            <a:endParaRPr lang="es-PE" sz="1600" b="1" dirty="0" smtClean="0">
              <a:solidFill>
                <a:sysClr val="windowText" lastClr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s-PE" sz="1600" dirty="0" smtClean="0">
                <a:solidFill>
                  <a:sysClr val="windowText" lastClr="000000"/>
                </a:solidFill>
              </a:rPr>
              <a:t>GEOGRÁFIA: Distrito </a:t>
            </a:r>
            <a:r>
              <a:rPr lang="es-PE" sz="1600" dirty="0">
                <a:solidFill>
                  <a:sysClr val="windowText" lastClr="000000"/>
                </a:solidFill>
              </a:rPr>
              <a:t>de Huancayo, provincia de </a:t>
            </a:r>
            <a:r>
              <a:rPr lang="es-PE" sz="1600" dirty="0" smtClean="0">
                <a:solidFill>
                  <a:sysClr val="windowText" lastClr="000000"/>
                </a:solidFill>
              </a:rPr>
              <a:t>Huancayo, </a:t>
            </a:r>
            <a:r>
              <a:rPr lang="es-PE" sz="1600" dirty="0">
                <a:solidFill>
                  <a:sysClr val="windowText" lastClr="000000"/>
                </a:solidFill>
              </a:rPr>
              <a:t>región </a:t>
            </a:r>
            <a:r>
              <a:rPr lang="es-PE" sz="1600" dirty="0" smtClean="0">
                <a:solidFill>
                  <a:sysClr val="windowText" lastClr="000000"/>
                </a:solidFill>
              </a:rPr>
              <a:t>Junín</a:t>
            </a:r>
          </a:p>
          <a:p>
            <a:pPr marL="285750" indent="-285750">
              <a:buFontTx/>
              <a:buChar char="-"/>
            </a:pPr>
            <a:r>
              <a:rPr lang="es-PE" sz="1600" dirty="0" smtClean="0">
                <a:solidFill>
                  <a:sysClr val="windowText" lastClr="000000"/>
                </a:solidFill>
              </a:rPr>
              <a:t>DEMOGRAFÍA: </a:t>
            </a:r>
            <a:r>
              <a:rPr lang="es-PE" sz="1600" dirty="0">
                <a:solidFill>
                  <a:sysClr val="windowText" lastClr="000000"/>
                </a:solidFill>
              </a:rPr>
              <a:t>A</a:t>
            </a:r>
            <a:r>
              <a:rPr lang="es-PE" sz="1600" dirty="0" smtClean="0">
                <a:solidFill>
                  <a:sysClr val="windowText" lastClr="000000"/>
                </a:solidFill>
              </a:rPr>
              <a:t>mbos géneros de </a:t>
            </a:r>
            <a:r>
              <a:rPr lang="es-PE" sz="1600" dirty="0">
                <a:solidFill>
                  <a:sysClr val="windowText" lastClr="000000"/>
                </a:solidFill>
              </a:rPr>
              <a:t>18 a 68 </a:t>
            </a:r>
            <a:r>
              <a:rPr lang="es-PE" sz="1600" dirty="0" smtClean="0">
                <a:solidFill>
                  <a:sysClr val="windowText" lastClr="000000"/>
                </a:solidFill>
              </a:rPr>
              <a:t>años</a:t>
            </a:r>
          </a:p>
          <a:p>
            <a:pPr marL="285750" indent="-285750">
              <a:buFontTx/>
              <a:buChar char="-"/>
            </a:pPr>
            <a:r>
              <a:rPr lang="es-PE" sz="1600" dirty="0" smtClean="0">
                <a:solidFill>
                  <a:sysClr val="windowText" lastClr="000000"/>
                </a:solidFill>
              </a:rPr>
              <a:t>PSICOGRAFÍA: Personas de los nivel socioeconómicos A y B</a:t>
            </a:r>
          </a:p>
          <a:p>
            <a:pPr marL="285750" indent="-285750">
              <a:buFontTx/>
              <a:buChar char="-"/>
            </a:pPr>
            <a:r>
              <a:rPr lang="es-PE" sz="1600" dirty="0" smtClean="0">
                <a:solidFill>
                  <a:sysClr val="windowText" lastClr="000000"/>
                </a:solidFill>
              </a:rPr>
              <a:t>CONDUCTUAL:</a:t>
            </a:r>
            <a:r>
              <a:rPr lang="es-PE" sz="1600" dirty="0">
                <a:solidFill>
                  <a:sysClr val="windowText" lastClr="000000"/>
                </a:solidFill>
              </a:rPr>
              <a:t> </a:t>
            </a:r>
            <a:r>
              <a:rPr lang="es-PE" sz="1600" dirty="0" smtClean="0">
                <a:solidFill>
                  <a:sysClr val="windowText" lastClr="000000"/>
                </a:solidFill>
              </a:rPr>
              <a:t>Personas con todo tipo de discapacidad (excepto los invidentes)</a:t>
            </a:r>
          </a:p>
          <a:p>
            <a:endParaRPr lang="es-PE" sz="1600" dirty="0" smtClean="0">
              <a:solidFill>
                <a:sysClr val="windowText" lastClr="000000"/>
              </a:solidFill>
            </a:endParaRPr>
          </a:p>
          <a:p>
            <a:endParaRPr lang="es-PE" sz="1600" dirty="0">
              <a:solidFill>
                <a:sysClr val="windowText" lastClr="0000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886686" y="11560304"/>
            <a:ext cx="514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/>
              <a:t>CENTRO DE EMPRENDIMIENTO CONTINENTAL</a:t>
            </a:r>
            <a:endParaRPr lang="es-PE" dirty="0"/>
          </a:p>
        </p:txBody>
      </p:sp>
      <p:pic>
        <p:nvPicPr>
          <p:cNvPr id="15" name="Picture 14" descr="Resultado de imagen para UCONTINEN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62" y="440406"/>
            <a:ext cx="3508628" cy="118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 redondeado 12"/>
          <p:cNvSpPr/>
          <p:nvPr/>
        </p:nvSpPr>
        <p:spPr>
          <a:xfrm>
            <a:off x="9605874" y="5203102"/>
            <a:ext cx="3105155" cy="32031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000" b="1" dirty="0" smtClean="0">
                <a:solidFill>
                  <a:sysClr val="windowText" lastClr="000000"/>
                </a:solidFill>
              </a:rPr>
              <a:t>CANALES</a:t>
            </a:r>
          </a:p>
          <a:p>
            <a:pPr marL="285750" indent="-285750">
              <a:buFontTx/>
              <a:buChar char="-"/>
            </a:pPr>
            <a:r>
              <a:rPr lang="es-PE" sz="2000" dirty="0" smtClean="0">
                <a:solidFill>
                  <a:sysClr val="windowText" lastClr="000000"/>
                </a:solidFill>
              </a:rPr>
              <a:t>Redes sociales</a:t>
            </a:r>
          </a:p>
          <a:p>
            <a:pPr marL="285750" indent="-285750">
              <a:buFontTx/>
              <a:buChar char="-"/>
            </a:pPr>
            <a:r>
              <a:rPr lang="es-PE" sz="2000" dirty="0" smtClean="0">
                <a:solidFill>
                  <a:sysClr val="windowText" lastClr="000000"/>
                </a:solidFill>
              </a:rPr>
              <a:t>Envíos directos</a:t>
            </a:r>
          </a:p>
          <a:p>
            <a:pPr marL="285750" indent="-285750">
              <a:buFontTx/>
              <a:buChar char="-"/>
            </a:pPr>
            <a:r>
              <a:rPr lang="es-PE" sz="2000" dirty="0" smtClean="0">
                <a:solidFill>
                  <a:sysClr val="windowText" lastClr="000000"/>
                </a:solidFill>
              </a:rPr>
              <a:t>Ferias</a:t>
            </a:r>
          </a:p>
          <a:p>
            <a:pPr marL="285750" indent="-285750">
              <a:buFontTx/>
              <a:buChar char="-"/>
            </a:pPr>
            <a:r>
              <a:rPr lang="es-PE" sz="2000" dirty="0" smtClean="0">
                <a:solidFill>
                  <a:sysClr val="windowText" lastClr="000000"/>
                </a:solidFill>
              </a:rPr>
              <a:t>Supermercados</a:t>
            </a:r>
          </a:p>
          <a:p>
            <a:pPr marL="285750" indent="-285750">
              <a:buFontTx/>
              <a:buChar char="-"/>
            </a:pPr>
            <a:r>
              <a:rPr lang="es-PE" sz="2000" dirty="0" smtClean="0">
                <a:solidFill>
                  <a:sysClr val="windowText" lastClr="000000"/>
                </a:solidFill>
              </a:rPr>
              <a:t>Ventas online</a:t>
            </a:r>
            <a:endParaRPr lang="es-PE" sz="2000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6563007" y="1894771"/>
            <a:ext cx="3010753" cy="651145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sz="24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s-PE" sz="2400" b="1" dirty="0" smtClean="0">
                <a:solidFill>
                  <a:sysClr val="windowText" lastClr="000000"/>
                </a:solidFill>
              </a:rPr>
              <a:t>PROPUESTA DE VALOR</a:t>
            </a:r>
          </a:p>
          <a:p>
            <a:pPr algn="ctr"/>
            <a:r>
              <a:rPr lang="es-PE" sz="2400" dirty="0" smtClean="0">
                <a:solidFill>
                  <a:sysClr val="windowText" lastClr="000000"/>
                </a:solidFill>
              </a:rPr>
              <a:t>Facilita la limpieza para el discapacitado dentro del hogar en un 80%, de manera eficiente y eficaz, manejando el estrés.</a:t>
            </a:r>
          </a:p>
          <a:p>
            <a:pPr algn="ctr"/>
            <a:endParaRPr lang="es-PE" sz="2400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54633" y="1919325"/>
            <a:ext cx="3010753" cy="651145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s-PE" b="1" dirty="0" smtClean="0">
                <a:solidFill>
                  <a:sysClr val="windowText" lastClr="000000"/>
                </a:solidFill>
              </a:rPr>
              <a:t>PROBLEMA</a:t>
            </a:r>
          </a:p>
          <a:p>
            <a:pPr marL="285750" indent="-285750" algn="just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Según el INEI </a:t>
            </a:r>
            <a:r>
              <a:rPr lang="es-PE" dirty="0">
                <a:solidFill>
                  <a:sysClr val="windowText" lastClr="000000"/>
                </a:solidFill>
              </a:rPr>
              <a:t>5.2 % de la población del país, son personas en condición de discapacidad, los cuales se les hace muy dificultoso los </a:t>
            </a:r>
            <a:r>
              <a:rPr lang="es-PE" dirty="0" smtClean="0">
                <a:solidFill>
                  <a:sysClr val="windowText" lastClr="000000"/>
                </a:solidFill>
              </a:rPr>
              <a:t>quehaceres dentro </a:t>
            </a:r>
            <a:r>
              <a:rPr lang="es-PE" dirty="0">
                <a:solidFill>
                  <a:sysClr val="windowText" lastClr="000000"/>
                </a:solidFill>
              </a:rPr>
              <a:t>del </a:t>
            </a:r>
            <a:r>
              <a:rPr lang="es-PE" dirty="0" smtClean="0">
                <a:solidFill>
                  <a:sysClr val="windowText" lastClr="000000"/>
                </a:solidFill>
              </a:rPr>
              <a:t>hogar.</a:t>
            </a:r>
          </a:p>
          <a:p>
            <a:pPr marL="285750" indent="-285750" algn="just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Debido a que  esta  persona se siente inútil e incapaz al momento de realizar sus labores, esto les afecta emocionalmente.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3421369" y="1919324"/>
            <a:ext cx="3105155" cy="32031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b="1" dirty="0" smtClean="0">
                <a:solidFill>
                  <a:sysClr val="windowText" lastClr="000000"/>
                </a:solidFill>
              </a:rPr>
              <a:t>SOLUCIÓN</a:t>
            </a:r>
          </a:p>
          <a:p>
            <a:pPr algn="just"/>
            <a:r>
              <a:rPr lang="es-PE" dirty="0" smtClean="0">
                <a:solidFill>
                  <a:sysClr val="windowText" lastClr="000000"/>
                </a:solidFill>
              </a:rPr>
              <a:t>El robot </a:t>
            </a:r>
            <a:r>
              <a:rPr lang="es-PE" dirty="0" err="1" smtClean="0">
                <a:solidFill>
                  <a:sysClr val="windowText" lastClr="000000"/>
                </a:solidFill>
              </a:rPr>
              <a:t>Wally</a:t>
            </a:r>
            <a:r>
              <a:rPr lang="es-PE" dirty="0" smtClean="0">
                <a:solidFill>
                  <a:sysClr val="windowText" lastClr="000000"/>
                </a:solidFill>
              </a:rPr>
              <a:t> 2.0 permite la facilidad de limpieza dentro de los hogares para personas discapacitadas.</a:t>
            </a:r>
            <a:endParaRPr lang="es-PE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3404179" y="5227655"/>
            <a:ext cx="3105155" cy="32031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b="1" dirty="0" smtClean="0">
                <a:solidFill>
                  <a:sysClr val="windowText" lastClr="000000"/>
                </a:solidFill>
              </a:rPr>
              <a:t>MÉTRICAS CLAVE</a:t>
            </a:r>
          </a:p>
          <a:p>
            <a:pPr marL="285750" indent="-285750" algn="just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Cantidad vendida al mes.</a:t>
            </a:r>
          </a:p>
          <a:p>
            <a:pPr marL="285750" indent="-285750" algn="just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Cantidad de likes en la página oficial.</a:t>
            </a:r>
          </a:p>
          <a:p>
            <a:pPr marL="285750" indent="-285750" algn="just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Cantidad de distribuidores al mes.</a:t>
            </a:r>
          </a:p>
          <a:p>
            <a:pPr marL="285750" indent="-285750" algn="just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Cantidad de repuestos del prototipo al mes.</a:t>
            </a:r>
          </a:p>
        </p:txBody>
      </p:sp>
      <p:sp>
        <p:nvSpPr>
          <p:cNvPr id="20" name="Título 2"/>
          <p:cNvSpPr txBox="1">
            <a:spLocks/>
          </p:cNvSpPr>
          <p:nvPr/>
        </p:nvSpPr>
        <p:spPr>
          <a:xfrm>
            <a:off x="4052113" y="1621529"/>
            <a:ext cx="11107522" cy="854487"/>
          </a:xfrm>
          <a:prstGeom prst="rect">
            <a:avLst/>
          </a:prstGeom>
        </p:spPr>
        <p:txBody>
          <a:bodyPr vert="horz" lIns="51436" tIns="25718" rIns="51436" bIns="25718" rtlCol="0" anchor="b">
            <a:noAutofit/>
          </a:bodyPr>
          <a:lstStyle>
            <a:lvl1pPr algn="ctr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4000" b="1" dirty="0" smtClean="0"/>
              <a:t>“WALLY 2.0</a:t>
            </a:r>
            <a:r>
              <a:rPr lang="es-PE" sz="4000" b="1" dirty="0"/>
              <a:t>”</a:t>
            </a:r>
          </a:p>
          <a:p>
            <a:r>
              <a:rPr lang="es-PE" sz="4000" b="1" dirty="0"/>
              <a:t>Robot de limpieza para personas </a:t>
            </a:r>
            <a:r>
              <a:rPr lang="es-PE" sz="4000" b="1" dirty="0" smtClean="0"/>
              <a:t>discapacitadas</a:t>
            </a:r>
          </a:p>
          <a:p>
            <a:pPr algn="just"/>
            <a:endParaRPr lang="es-PE" sz="4400" b="1" dirty="0"/>
          </a:p>
        </p:txBody>
      </p:sp>
      <p:sp>
        <p:nvSpPr>
          <p:cNvPr id="21" name="Rectángulo redondeado 20"/>
          <p:cNvSpPr/>
          <p:nvPr/>
        </p:nvSpPr>
        <p:spPr>
          <a:xfrm>
            <a:off x="8210938" y="8511432"/>
            <a:ext cx="7615471" cy="213449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b="1" dirty="0" smtClean="0">
                <a:solidFill>
                  <a:sysClr val="windowText" lastClr="000000"/>
                </a:solidFill>
              </a:rPr>
              <a:t>ESTRUCTURA DE INGRESOS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Venta del robot </a:t>
            </a:r>
            <a:r>
              <a:rPr lang="es-PE" dirty="0" err="1" smtClean="0">
                <a:solidFill>
                  <a:sysClr val="windowText" lastClr="000000"/>
                </a:solidFill>
              </a:rPr>
              <a:t>Wally</a:t>
            </a:r>
            <a:r>
              <a:rPr lang="es-PE" dirty="0" smtClean="0">
                <a:solidFill>
                  <a:sysClr val="windowText" lastClr="000000"/>
                </a:solidFill>
              </a:rPr>
              <a:t> 2.0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Mantenimiento del robot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Repuestos del robot 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Asesorías de uso del robot 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Suscripciones y visualizaciones en </a:t>
            </a:r>
            <a:r>
              <a:rPr lang="es-PE" dirty="0" err="1" smtClean="0">
                <a:solidFill>
                  <a:sysClr val="windowText" lastClr="000000"/>
                </a:solidFill>
              </a:rPr>
              <a:t>youtube</a:t>
            </a:r>
            <a:endParaRPr lang="es-PE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391955" y="8539117"/>
            <a:ext cx="7615471" cy="213449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b="1" dirty="0" smtClean="0">
                <a:solidFill>
                  <a:sysClr val="windowText" lastClr="000000"/>
                </a:solidFill>
              </a:rPr>
              <a:t>ESTRUCTURA DE COSTOS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Publicidad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Materiales para la producción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Puntos de venta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Mano de obra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Pago a nuestros distribuidores</a:t>
            </a:r>
          </a:p>
          <a:p>
            <a:pPr marL="285750" indent="-285750">
              <a:buFontTx/>
              <a:buChar char="-"/>
            </a:pPr>
            <a:r>
              <a:rPr lang="es-PE" dirty="0" smtClean="0">
                <a:solidFill>
                  <a:sysClr val="windowText" lastClr="000000"/>
                </a:solidFill>
              </a:rPr>
              <a:t>Transporte de los materiales</a:t>
            </a:r>
            <a:endParaRPr lang="es-PE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01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5581904" y="12569687"/>
            <a:ext cx="514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/>
              <a:t>CENTRO DE EMPRENDIMIETNO CONTINENTAL</a:t>
            </a: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942680" y="3231997"/>
            <a:ext cx="9716842" cy="854487"/>
          </a:xfrm>
          <a:prstGeom prst="rect">
            <a:avLst/>
          </a:prstGeom>
        </p:spPr>
        <p:txBody>
          <a:bodyPr vert="horz" lIns="51436" tIns="25718" rIns="51436" bIns="25718" rtlCol="0" anchor="b">
            <a:noAutofit/>
          </a:bodyPr>
          <a:lstStyle>
            <a:lvl1pPr algn="ctr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4000" b="1" dirty="0" smtClean="0"/>
              <a:t>“WALLY </a:t>
            </a:r>
            <a:r>
              <a:rPr lang="es-PE" sz="4000" b="1" dirty="0"/>
              <a:t>2.0”</a:t>
            </a:r>
          </a:p>
          <a:p>
            <a:r>
              <a:rPr lang="es-PE" sz="4000" b="1" dirty="0"/>
              <a:t>Robot de limpieza para personas discapacitadas</a:t>
            </a:r>
          </a:p>
          <a:p>
            <a:endParaRPr lang="es-PE" sz="4000" b="1" dirty="0"/>
          </a:p>
        </p:txBody>
      </p:sp>
      <p:sp>
        <p:nvSpPr>
          <p:cNvPr id="12" name="Marcador de contenido 4"/>
          <p:cNvSpPr txBox="1">
            <a:spLocks/>
          </p:cNvSpPr>
          <p:nvPr/>
        </p:nvSpPr>
        <p:spPr>
          <a:xfrm>
            <a:off x="1106693" y="3841689"/>
            <a:ext cx="8213177" cy="7238687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PE" sz="3038" dirty="0"/>
          </a:p>
        </p:txBody>
      </p:sp>
      <p:sp>
        <p:nvSpPr>
          <p:cNvPr id="8" name="Rectángulo redondeado 7"/>
          <p:cNvSpPr/>
          <p:nvPr/>
        </p:nvSpPr>
        <p:spPr>
          <a:xfrm>
            <a:off x="9816353" y="4484701"/>
            <a:ext cx="5782235" cy="6099479"/>
          </a:xfrm>
          <a:prstGeom prst="round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PE" sz="3200" dirty="0" smtClean="0">
                <a:solidFill>
                  <a:sysClr val="windowText" lastClr="000000"/>
                </a:solidFill>
              </a:rPr>
              <a:t>Con el uso del control, manipular el movimiento de “</a:t>
            </a:r>
            <a:r>
              <a:rPr lang="es-PE" sz="3200" dirty="0" err="1" smtClean="0">
                <a:solidFill>
                  <a:sysClr val="windowText" lastClr="000000"/>
                </a:solidFill>
              </a:rPr>
              <a:t>Wally</a:t>
            </a:r>
            <a:r>
              <a:rPr lang="es-PE" sz="3200" dirty="0" smtClean="0">
                <a:solidFill>
                  <a:sysClr val="windowText" lastClr="000000"/>
                </a:solidFill>
              </a:rPr>
              <a:t> 2.0”, el cuál tiene un escobillón que ayuda a generar revoluciones para que los residuos puedan ingresar al contenedor de </a:t>
            </a:r>
            <a:r>
              <a:rPr lang="es-PE" sz="3200" dirty="0" err="1" smtClean="0">
                <a:solidFill>
                  <a:sysClr val="windowText" lastClr="000000"/>
                </a:solidFill>
              </a:rPr>
              <a:t>Wally</a:t>
            </a:r>
            <a:r>
              <a:rPr lang="es-PE" sz="3200" dirty="0" smtClean="0">
                <a:solidFill>
                  <a:sysClr val="windowText" lastClr="000000"/>
                </a:solidFill>
              </a:rPr>
              <a:t> 2.0, teniendo accesibilidad a las zonas de la casa para poder ejercer la limpieza. </a:t>
            </a:r>
            <a:endParaRPr lang="es-PE" sz="3200" dirty="0">
              <a:solidFill>
                <a:sysClr val="windowText" lastClr="000000"/>
              </a:solidFill>
            </a:endParaRPr>
          </a:p>
        </p:txBody>
      </p:sp>
      <p:pic>
        <p:nvPicPr>
          <p:cNvPr id="11" name="Picture 14" descr="Resultado de imagen para UCONTINEN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81" y="769718"/>
            <a:ext cx="3508628" cy="118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93" y="3841688"/>
            <a:ext cx="8213177" cy="7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/>
          <p:cNvSpPr/>
          <p:nvPr/>
        </p:nvSpPr>
        <p:spPr>
          <a:xfrm>
            <a:off x="918567" y="942817"/>
            <a:ext cx="5939433" cy="106426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" name="Picture 14" descr="Resultado de imagen para UCONTINEN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4884" y="569234"/>
            <a:ext cx="4302188" cy="1452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3"/>
          <p:cNvSpPr txBox="1">
            <a:spLocks/>
          </p:cNvSpPr>
          <p:nvPr/>
        </p:nvSpPr>
        <p:spPr>
          <a:xfrm>
            <a:off x="1318591" y="1604590"/>
            <a:ext cx="5131721" cy="4659527"/>
          </a:xfrm>
          <a:prstGeom prst="rect">
            <a:avLst/>
          </a:prstGeom>
        </p:spPr>
        <p:txBody>
          <a:bodyPr vert="horz" lIns="68582" tIns="34291" rIns="68582" bIns="34291" rtlCol="0" anchor="ctr">
            <a:noAutofit/>
          </a:bodyPr>
          <a:lstStyle>
            <a:lvl1pPr algn="l" defTabSz="16255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82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8000" b="1" dirty="0" smtClean="0">
                <a:ln w="3175">
                  <a:solidFill>
                    <a:schemeClr val="tx1"/>
                  </a:solidFill>
                </a:ln>
              </a:rPr>
              <a:t>V </a:t>
            </a:r>
            <a:endParaRPr lang="es-PE" sz="8000" b="1" dirty="0">
              <a:ln w="3175">
                <a:solidFill>
                  <a:schemeClr val="tx1"/>
                </a:solidFill>
              </a:ln>
            </a:endParaRPr>
          </a:p>
          <a:p>
            <a:pPr algn="ctr"/>
            <a:r>
              <a:rPr lang="es-PE" sz="8000" b="1" dirty="0">
                <a:ln w="3175">
                  <a:solidFill>
                    <a:schemeClr val="tx1"/>
                  </a:solidFill>
                </a:ln>
              </a:rPr>
              <a:t>Feria Virtual de Prototipos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08397" y="7760083"/>
            <a:ext cx="4941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6000" b="1" i="1" dirty="0" smtClean="0"/>
              <a:t>¡GRACIAS!</a:t>
            </a:r>
            <a:endParaRPr lang="es-PE" sz="3200" b="1" i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1407542" y="10220265"/>
            <a:ext cx="5143626" cy="61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/>
              <a:t>CENTRO DE EMPRENDIMIENTO CONTINENTAL</a:t>
            </a:r>
            <a:endParaRPr lang="es-PE" dirty="0"/>
          </a:p>
          <a:p>
            <a:pPr algn="ctr"/>
            <a:r>
              <a:rPr lang="es-PE" sz="1575" dirty="0"/>
              <a:t>Conti-emprende@continental.edu.pe</a:t>
            </a:r>
            <a:endParaRPr lang="es-PE" b="1" dirty="0"/>
          </a:p>
        </p:txBody>
      </p:sp>
      <p:sp>
        <p:nvSpPr>
          <p:cNvPr id="10" name="Marcador de contenido 4"/>
          <p:cNvSpPr txBox="1">
            <a:spLocks/>
          </p:cNvSpPr>
          <p:nvPr/>
        </p:nvSpPr>
        <p:spPr>
          <a:xfrm>
            <a:off x="7803557" y="3232351"/>
            <a:ext cx="7552115" cy="6879839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PE" sz="3038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556" y="3232350"/>
            <a:ext cx="7552115" cy="687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2172</TotalTime>
  <Words>554</Words>
  <Application>Microsoft Office PowerPoint</Application>
  <PresentationFormat>Personalizado</PresentationFormat>
  <Paragraphs>81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Office Theme</vt:lpstr>
      <vt:lpstr>Presentación de PowerPoint</vt:lpstr>
      <vt:lpstr>Presentación de PowerPoint</vt:lpstr>
      <vt:lpstr>Definición del problema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Feria Virtual de Prototipos</dc:title>
  <dc:creator>UC</dc:creator>
  <cp:lastModifiedBy>Enriques</cp:lastModifiedBy>
  <cp:revision>72</cp:revision>
  <cp:lastPrinted>2018-06-04T15:02:56Z</cp:lastPrinted>
  <dcterms:created xsi:type="dcterms:W3CDTF">2017-05-30T19:15:31Z</dcterms:created>
  <dcterms:modified xsi:type="dcterms:W3CDTF">2018-11-13T21:49:30Z</dcterms:modified>
</cp:coreProperties>
</file>