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94" r:id="rId15"/>
    <p:sldId id="258" r:id="rId16"/>
    <p:sldId id="259" r:id="rId17"/>
    <p:sldId id="297" r:id="rId18"/>
    <p:sldId id="260" r:id="rId19"/>
    <p:sldId id="269" r:id="rId20"/>
    <p:sldId id="296" r:id="rId21"/>
    <p:sldId id="295" r:id="rId22"/>
    <p:sldId id="26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8" r:id="rId34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2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1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3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7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47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13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05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08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07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77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85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3070-77ED-D44E-B8CA-3A4B045AA79D}" type="datetimeFigureOut">
              <a:rPr lang="es-ES" smtClean="0"/>
              <a:t>24/11/2015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9F8F-AD84-5D41-A019-66C4A947AF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7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867058"/>
            <a:ext cx="9144000" cy="143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MX" sz="3600" dirty="0" smtClean="0">
                <a:solidFill>
                  <a:srgbClr val="003A63"/>
                </a:solidFill>
                <a:latin typeface="Arial Black" pitchFamily="34" charset="0"/>
              </a:rPr>
              <a:t>Gestión de Proyectos</a:t>
            </a:r>
          </a:p>
          <a:p>
            <a:pPr algn="ctr">
              <a:lnSpc>
                <a:spcPts val="3500"/>
              </a:lnSpc>
            </a:pPr>
            <a:endParaRPr lang="es-MX" sz="3600" dirty="0">
              <a:solidFill>
                <a:srgbClr val="003A63"/>
              </a:solidFill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s-MX" sz="3600" dirty="0">
                <a:solidFill>
                  <a:srgbClr val="003A63"/>
                </a:solidFill>
                <a:latin typeface="Arial Black" pitchFamily="34" charset="0"/>
              </a:rPr>
              <a:t>Alfredo Zayas</a:t>
            </a:r>
          </a:p>
        </p:txBody>
      </p:sp>
      <p:pic>
        <p:nvPicPr>
          <p:cNvPr id="9" name="Picture 3" descr="C:\Users\LAP-33\Desktop\GL logo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6" y="399783"/>
            <a:ext cx="2628708" cy="108012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0" y="336064"/>
            <a:ext cx="2166208" cy="1207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94" y="543921"/>
            <a:ext cx="2270357" cy="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¿Qué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la Dirección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Programas?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512" y="953869"/>
            <a:ext cx="8716668" cy="829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24403F"/>
              </a:buClr>
              <a:buSzPct val="120000"/>
            </a:pPr>
            <a:r>
              <a:rPr lang="es-MX" sz="2400" dirty="0" smtClean="0">
                <a:latin typeface="+mn-lt"/>
              </a:rPr>
              <a:t>Un grupo de proyectos relacionados que se gestionan en conjunto.</a:t>
            </a:r>
            <a:endParaRPr lang="es-MX" sz="2400" b="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5312" y="2062769"/>
            <a:ext cx="7498198" cy="2952674"/>
            <a:chOff x="1907705" y="2924944"/>
            <a:chExt cx="7498198" cy="2952674"/>
          </a:xfrm>
        </p:grpSpPr>
        <p:sp>
          <p:nvSpPr>
            <p:cNvPr id="7" name="Oval 6"/>
            <p:cNvSpPr/>
            <p:nvPr/>
          </p:nvSpPr>
          <p:spPr bwMode="auto">
            <a:xfrm>
              <a:off x="3059832" y="2924944"/>
              <a:ext cx="3749844" cy="2952674"/>
            </a:xfrm>
            <a:prstGeom prst="ellipse">
              <a:avLst/>
            </a:prstGeom>
            <a:solidFill>
              <a:srgbClr val="456B8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3960000" tIns="36000" rIns="1584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511645" y="4005064"/>
              <a:ext cx="2846218" cy="1865864"/>
            </a:xfrm>
            <a:prstGeom prst="ellipse">
              <a:avLst/>
            </a:prstGeom>
            <a:solidFill>
              <a:srgbClr val="7CA0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400" b="1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974983" y="4869160"/>
              <a:ext cx="1919542" cy="1008112"/>
            </a:xfrm>
            <a:prstGeom prst="ellipse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646" y="5000629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Dirección de Proyectos</a:t>
              </a:r>
              <a:endParaRPr lang="es-MX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646" y="4144725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Dirección de Programas</a:t>
              </a:r>
              <a:endParaRPr lang="es-MX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646" y="3172617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Dirección de Portafolios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0800000">
              <a:off x="1907705" y="3064778"/>
              <a:ext cx="432048" cy="2520626"/>
            </a:xfrm>
            <a:prstGeom prst="downArrow">
              <a:avLst/>
            </a:prstGeom>
            <a:solidFill>
              <a:srgbClr val="456B8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3960000" tIns="36000" rIns="1584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2606" y="5240233"/>
              <a:ext cx="1205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/>
                <a:t>Táctico</a:t>
              </a:r>
              <a:endParaRPr lang="es-MX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36661" y="4370020"/>
              <a:ext cx="823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/>
                <a:t>Alcance del trabajo</a:t>
              </a:r>
              <a:endParaRPr lang="es-MX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42894" y="3408425"/>
              <a:ext cx="1205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/>
                <a:t>Estratégico</a:t>
              </a:r>
              <a:endParaRPr lang="es-MX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73061" y="5111606"/>
              <a:ext cx="25328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+mj-lt"/>
                </a:rPr>
                <a:t>Entrega de capacidades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+mj-lt"/>
                </a:rPr>
                <a:t>Administración de recursos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73061" y="4113630"/>
              <a:ext cx="216131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Patrocinio del negocio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Propiedad de beneficios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Múltiples proyectos</a:t>
              </a:r>
              <a:endParaRPr lang="es-MX" sz="14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0362" y="3064778"/>
              <a:ext cx="231966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Liderazgo del negocio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Alineación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Optimización del valor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+mj-lt"/>
                </a:rPr>
                <a:t>Selección de programas</a:t>
              </a:r>
              <a:endParaRPr lang="es-MX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7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¿Qué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la Dirección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Portafolios?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7504" y="970509"/>
            <a:ext cx="8784976" cy="8292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24403F"/>
              </a:buClr>
              <a:buSzPct val="120000"/>
            </a:pPr>
            <a:r>
              <a:rPr lang="es-MX" sz="2400" dirty="0" smtClean="0">
                <a:latin typeface="+mn-lt"/>
              </a:rPr>
              <a:t>Un grupo de </a:t>
            </a:r>
            <a:r>
              <a:rPr lang="es-MX" sz="2400" b="1" dirty="0" smtClean="0">
                <a:latin typeface="+mn-lt"/>
              </a:rPr>
              <a:t>programas</a:t>
            </a:r>
            <a:r>
              <a:rPr lang="es-MX" sz="2400" dirty="0" smtClean="0">
                <a:latin typeface="+mn-lt"/>
              </a:rPr>
              <a:t>, junto con </a:t>
            </a:r>
            <a:r>
              <a:rPr lang="es-MX" sz="2400" b="1" dirty="0" smtClean="0">
                <a:latin typeface="+mn-lt"/>
              </a:rPr>
              <a:t>proyectos</a:t>
            </a:r>
            <a:r>
              <a:rPr lang="es-MX" sz="2400" dirty="0" smtClean="0">
                <a:latin typeface="+mn-lt"/>
              </a:rPr>
              <a:t> </a:t>
            </a:r>
            <a:r>
              <a:rPr lang="es-MX" sz="2400" b="1" dirty="0" smtClean="0">
                <a:latin typeface="+mn-lt"/>
              </a:rPr>
              <a:t>individuales</a:t>
            </a:r>
            <a:r>
              <a:rPr lang="es-MX" sz="2400" dirty="0" smtClean="0">
                <a:latin typeface="+mn-lt"/>
              </a:rPr>
              <a:t> y otro trabajo operacional relacionado.</a:t>
            </a:r>
            <a:endParaRPr lang="es-MX" sz="2400" b="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9632" y="1937576"/>
            <a:ext cx="6480720" cy="3970659"/>
            <a:chOff x="2555776" y="2420606"/>
            <a:chExt cx="5328592" cy="3682627"/>
          </a:xfrm>
        </p:grpSpPr>
        <p:sp>
          <p:nvSpPr>
            <p:cNvPr id="7" name="Rectangle 6"/>
            <p:cNvSpPr/>
            <p:nvPr/>
          </p:nvSpPr>
          <p:spPr bwMode="auto">
            <a:xfrm>
              <a:off x="3923928" y="2420606"/>
              <a:ext cx="1080120" cy="467585"/>
            </a:xfrm>
            <a:prstGeom prst="rect">
              <a:avLst/>
            </a:prstGeom>
            <a:solidFill>
              <a:srgbClr val="456B8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  <a:latin typeface="+mj-lt"/>
                </a:rPr>
                <a:t>Portafolio</a:t>
              </a:r>
              <a:endParaRPr lang="es-MX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55776" y="3393463"/>
              <a:ext cx="1080120" cy="467585"/>
            </a:xfrm>
            <a:prstGeom prst="rect">
              <a:avLst/>
            </a:prstGeom>
            <a:solidFill>
              <a:srgbClr val="7CA0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Programa</a:t>
              </a:r>
              <a:endParaRPr lang="es-MX" sz="1400" b="1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44008" y="3393463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44008" y="4148798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2160" y="3393463"/>
              <a:ext cx="1080120" cy="467585"/>
            </a:xfrm>
            <a:prstGeom prst="rect">
              <a:avLst/>
            </a:prstGeom>
            <a:solidFill>
              <a:srgbClr val="7CA0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Programa</a:t>
              </a:r>
              <a:endParaRPr lang="es-MX" sz="14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804248" y="4185724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804248" y="4910686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cxnSp>
          <p:nvCxnSpPr>
            <p:cNvPr id="14" name="Elbow Connector 13"/>
            <p:cNvCxnSpPr>
              <a:stCxn id="7" idx="2"/>
              <a:endCxn id="8" idx="0"/>
            </p:cNvCxnSpPr>
            <p:nvPr/>
          </p:nvCxnSpPr>
          <p:spPr bwMode="auto">
            <a:xfrm rot="5400000">
              <a:off x="3527276" y="2456751"/>
              <a:ext cx="505272" cy="1368152"/>
            </a:xfrm>
            <a:prstGeom prst="bentConnector3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Elbow Connector 14"/>
            <p:cNvCxnSpPr>
              <a:stCxn id="7" idx="2"/>
              <a:endCxn id="11" idx="0"/>
            </p:cNvCxnSpPr>
            <p:nvPr/>
          </p:nvCxnSpPr>
          <p:spPr bwMode="auto">
            <a:xfrm rot="16200000" flipH="1">
              <a:off x="5255468" y="2096711"/>
              <a:ext cx="505272" cy="2088232"/>
            </a:xfrm>
            <a:prstGeom prst="bentConnector3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9" idx="2"/>
              <a:endCxn id="10" idx="0"/>
            </p:cNvCxnSpPr>
            <p:nvPr/>
          </p:nvCxnSpPr>
          <p:spPr bwMode="auto">
            <a:xfrm>
              <a:off x="5184068" y="3861048"/>
              <a:ext cx="0" cy="28775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Elbow Connector 16"/>
            <p:cNvCxnSpPr>
              <a:stCxn id="11" idx="2"/>
              <a:endCxn id="12" idx="1"/>
            </p:cNvCxnSpPr>
            <p:nvPr/>
          </p:nvCxnSpPr>
          <p:spPr bwMode="auto">
            <a:xfrm rot="16200000" flipH="1">
              <a:off x="6399000" y="4014268"/>
              <a:ext cx="558469" cy="252028"/>
            </a:xfrm>
            <a:prstGeom prst="bent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Elbow Connector 17"/>
            <p:cNvCxnSpPr>
              <a:stCxn id="11" idx="2"/>
              <a:endCxn id="13" idx="1"/>
            </p:cNvCxnSpPr>
            <p:nvPr/>
          </p:nvCxnSpPr>
          <p:spPr bwMode="auto">
            <a:xfrm rot="16200000" flipH="1">
              <a:off x="6036519" y="4376749"/>
              <a:ext cx="1283431" cy="252028"/>
            </a:xfrm>
            <a:prstGeom prst="bent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3347864" y="4185724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47864" y="4910686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347864" y="5635648"/>
              <a:ext cx="1080120" cy="467585"/>
            </a:xfrm>
            <a:prstGeom prst="rect">
              <a:avLst/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89730" tIns="44865" rIns="89730" bIns="44865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MX" sz="1400" b="1" dirty="0" smtClean="0"/>
                <a:t>Proyecto</a:t>
              </a:r>
              <a:endParaRPr lang="es-MX" sz="1400" b="1" dirty="0"/>
            </a:p>
          </p:txBody>
        </p:sp>
        <p:cxnSp>
          <p:nvCxnSpPr>
            <p:cNvPr id="22" name="Elbow Connector 21"/>
            <p:cNvCxnSpPr>
              <a:stCxn id="7" idx="2"/>
              <a:endCxn id="9" idx="0"/>
            </p:cNvCxnSpPr>
            <p:nvPr/>
          </p:nvCxnSpPr>
          <p:spPr bwMode="auto">
            <a:xfrm rot="16200000" flipH="1">
              <a:off x="4571392" y="2780787"/>
              <a:ext cx="505272" cy="720080"/>
            </a:xfrm>
            <a:prstGeom prst="bentConnector3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Elbow Connector 22"/>
            <p:cNvCxnSpPr>
              <a:stCxn id="8" idx="2"/>
              <a:endCxn id="19" idx="1"/>
            </p:cNvCxnSpPr>
            <p:nvPr/>
          </p:nvCxnSpPr>
          <p:spPr bwMode="auto">
            <a:xfrm rot="16200000" flipH="1">
              <a:off x="2942616" y="4014268"/>
              <a:ext cx="558469" cy="252028"/>
            </a:xfrm>
            <a:prstGeom prst="bent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Elbow Connector 23"/>
            <p:cNvCxnSpPr>
              <a:stCxn id="8" idx="2"/>
              <a:endCxn id="20" idx="1"/>
            </p:cNvCxnSpPr>
            <p:nvPr/>
          </p:nvCxnSpPr>
          <p:spPr bwMode="auto">
            <a:xfrm rot="16200000" flipH="1">
              <a:off x="2580135" y="4376749"/>
              <a:ext cx="1283431" cy="252028"/>
            </a:xfrm>
            <a:prstGeom prst="bent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Elbow Connector 24"/>
            <p:cNvCxnSpPr>
              <a:stCxn id="8" idx="2"/>
              <a:endCxn id="21" idx="1"/>
            </p:cNvCxnSpPr>
            <p:nvPr/>
          </p:nvCxnSpPr>
          <p:spPr bwMode="auto">
            <a:xfrm rot="16200000" flipH="1">
              <a:off x="2217654" y="4739230"/>
              <a:ext cx="2008393" cy="252028"/>
            </a:xfrm>
            <a:prstGeom prst="bentConnector2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36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Oficina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Gestión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Proyectos (PMO)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8708" y="923237"/>
            <a:ext cx="8773772" cy="1198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24403F"/>
              </a:buClr>
              <a:buSzPct val="120000"/>
            </a:pPr>
            <a:r>
              <a:rPr lang="es-MX" sz="2400" dirty="0" smtClean="0">
                <a:latin typeface="+mn-lt"/>
              </a:rPr>
              <a:t>Una </a:t>
            </a:r>
            <a:r>
              <a:rPr lang="es-MX" sz="2400" b="1" dirty="0" smtClean="0">
                <a:latin typeface="+mn-lt"/>
              </a:rPr>
              <a:t>estructura</a:t>
            </a:r>
            <a:r>
              <a:rPr lang="es-MX" sz="2400" dirty="0" smtClean="0">
                <a:latin typeface="+mn-lt"/>
              </a:rPr>
              <a:t> organizacional que </a:t>
            </a:r>
            <a:r>
              <a:rPr lang="es-MX" sz="2400" b="1" dirty="0" smtClean="0">
                <a:latin typeface="+mn-lt"/>
              </a:rPr>
              <a:t>estandariza</a:t>
            </a:r>
            <a:r>
              <a:rPr lang="es-MX" sz="2400" dirty="0" smtClean="0">
                <a:latin typeface="+mn-lt"/>
              </a:rPr>
              <a:t> los procesos de </a:t>
            </a:r>
            <a:r>
              <a:rPr lang="es-MX" sz="2400" b="1" dirty="0" smtClean="0">
                <a:latin typeface="+mn-lt"/>
              </a:rPr>
              <a:t>gobierno</a:t>
            </a:r>
            <a:r>
              <a:rPr lang="es-MX" sz="2400" dirty="0" smtClean="0">
                <a:latin typeface="+mn-lt"/>
              </a:rPr>
              <a:t> relacionados con el </a:t>
            </a:r>
            <a:r>
              <a:rPr lang="es-MX" sz="2400" b="1" dirty="0" smtClean="0">
                <a:latin typeface="+mn-lt"/>
              </a:rPr>
              <a:t>proyecto</a:t>
            </a:r>
            <a:r>
              <a:rPr lang="es-MX" sz="2400" dirty="0" smtClean="0">
                <a:latin typeface="+mn-lt"/>
              </a:rPr>
              <a:t> y facilita la </a:t>
            </a:r>
            <a:r>
              <a:rPr lang="es-MX" sz="2400" b="1" dirty="0" smtClean="0">
                <a:latin typeface="+mn-lt"/>
              </a:rPr>
              <a:t>compartición</a:t>
            </a:r>
            <a:r>
              <a:rPr lang="es-MX" sz="2400" dirty="0" smtClean="0">
                <a:latin typeface="+mn-lt"/>
              </a:rPr>
              <a:t> de recursos, metodologías, técnicas y herramientas.</a:t>
            </a:r>
            <a:endParaRPr lang="es-MX" sz="2400" b="0" dirty="0">
              <a:latin typeface="+mn-lt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18708" y="2625895"/>
            <a:ext cx="8773772" cy="25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s-MX" sz="2400" dirty="0" smtClean="0">
                <a:latin typeface="+mn-lt"/>
              </a:rPr>
              <a:t>La PMO centraliza la dirección de todos los proyectos y puede ser:</a:t>
            </a:r>
          </a:p>
          <a:p>
            <a:pPr marL="714375" lvl="1" indent="-363538" defTabSz="627063">
              <a:spcBef>
                <a:spcPts val="15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400" dirty="0">
                <a:latin typeface="+mn-lt"/>
              </a:rPr>
              <a:t>De apoyo</a:t>
            </a:r>
          </a:p>
          <a:p>
            <a:pPr marL="714375" lvl="1" indent="-363538" defTabSz="627063">
              <a:spcBef>
                <a:spcPts val="15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400" dirty="0">
                <a:latin typeface="+mn-lt"/>
              </a:rPr>
              <a:t>De control</a:t>
            </a:r>
          </a:p>
          <a:p>
            <a:pPr marL="714375" lvl="1" indent="-363538" defTabSz="627063">
              <a:spcBef>
                <a:spcPts val="15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400" dirty="0">
                <a:latin typeface="+mn-lt"/>
              </a:rPr>
              <a:t>Directiva</a:t>
            </a:r>
          </a:p>
        </p:txBody>
      </p:sp>
    </p:spTree>
    <p:extLst>
      <p:ext uri="{BB962C8B-B14F-4D97-AF65-F5344CB8AC3E}">
        <p14:creationId xmlns:p14="http://schemas.microsoft.com/office/powerpoint/2010/main" val="41998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Director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926777"/>
            <a:ext cx="8856984" cy="484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>
              <a:lnSpc>
                <a:spcPct val="150000"/>
              </a:lnSpc>
              <a:spcBef>
                <a:spcPts val="30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MX" sz="2600" dirty="0">
                <a:latin typeface="+mn-lt"/>
              </a:rPr>
              <a:t>El director de proyecto es la persona </a:t>
            </a:r>
            <a:r>
              <a:rPr lang="es-MX" sz="2600" b="1" dirty="0">
                <a:latin typeface="+mn-lt"/>
              </a:rPr>
              <a:t>asignada</a:t>
            </a:r>
            <a:r>
              <a:rPr lang="es-MX" sz="2600" dirty="0">
                <a:latin typeface="+mn-lt"/>
              </a:rPr>
              <a:t> para </a:t>
            </a:r>
            <a:r>
              <a:rPr lang="es-MX" sz="2600" b="1" dirty="0">
                <a:latin typeface="+mn-lt"/>
              </a:rPr>
              <a:t>liderar</a:t>
            </a:r>
            <a:r>
              <a:rPr lang="es-MX" sz="2600" dirty="0">
                <a:latin typeface="+mn-lt"/>
              </a:rPr>
              <a:t> al equipo responsable de </a:t>
            </a:r>
            <a:r>
              <a:rPr lang="es-MX" sz="2600" b="1" dirty="0">
                <a:latin typeface="+mn-lt"/>
              </a:rPr>
              <a:t>alcanzar</a:t>
            </a:r>
            <a:r>
              <a:rPr lang="es-MX" sz="2600" dirty="0">
                <a:latin typeface="+mn-lt"/>
              </a:rPr>
              <a:t> los </a:t>
            </a:r>
            <a:r>
              <a:rPr lang="es-MX" sz="2600" b="1" dirty="0">
                <a:latin typeface="+mn-lt"/>
              </a:rPr>
              <a:t>objetivos</a:t>
            </a:r>
            <a:r>
              <a:rPr lang="es-MX" sz="2600" dirty="0">
                <a:latin typeface="+mn-lt"/>
              </a:rPr>
              <a:t> del proyecto.</a:t>
            </a:r>
          </a:p>
          <a:p>
            <a:pPr marL="363538" indent="-363538">
              <a:lnSpc>
                <a:spcPct val="150000"/>
              </a:lnSpc>
              <a:spcBef>
                <a:spcPts val="30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MX" sz="2600" dirty="0">
                <a:latin typeface="+mn-lt"/>
              </a:rPr>
              <a:t>Un director de proyecto puede:</a:t>
            </a:r>
          </a:p>
          <a:p>
            <a:pPr marL="714375" lvl="1" indent="-363538" defTabSz="627063">
              <a:lnSpc>
                <a:spcPct val="150000"/>
              </a:lnSpc>
              <a:spcBef>
                <a:spcPts val="30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>
                <a:latin typeface="+mn-lt"/>
              </a:rPr>
              <a:t>Estar </a:t>
            </a:r>
            <a:r>
              <a:rPr lang="es-MX" sz="2600" b="1" dirty="0">
                <a:latin typeface="+mn-lt"/>
              </a:rPr>
              <a:t>bajo</a:t>
            </a:r>
            <a:r>
              <a:rPr lang="es-MX" sz="2600" dirty="0">
                <a:latin typeface="+mn-lt"/>
              </a:rPr>
              <a:t> la </a:t>
            </a:r>
            <a:r>
              <a:rPr lang="es-MX" sz="2600" b="1" dirty="0">
                <a:latin typeface="+mn-lt"/>
              </a:rPr>
              <a:t>supervisión</a:t>
            </a:r>
            <a:r>
              <a:rPr lang="es-MX" sz="2600" dirty="0">
                <a:latin typeface="+mn-lt"/>
              </a:rPr>
              <a:t> de un gerente funcional.</a:t>
            </a:r>
          </a:p>
          <a:p>
            <a:pPr marL="714375" lvl="1" indent="-363538" defTabSz="627063">
              <a:lnSpc>
                <a:spcPct val="150000"/>
              </a:lnSpc>
              <a:spcBef>
                <a:spcPts val="30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>
                <a:latin typeface="+mn-lt"/>
              </a:rPr>
              <a:t>Formar </a:t>
            </a:r>
            <a:r>
              <a:rPr lang="es-MX" sz="2600" b="1" dirty="0">
                <a:latin typeface="+mn-lt"/>
              </a:rPr>
              <a:t>parte</a:t>
            </a:r>
            <a:r>
              <a:rPr lang="es-MX" sz="2600" dirty="0">
                <a:latin typeface="+mn-lt"/>
              </a:rPr>
              <a:t> de un </a:t>
            </a:r>
            <a:r>
              <a:rPr lang="es-MX" sz="2600" b="1" dirty="0">
                <a:latin typeface="+mn-lt"/>
              </a:rPr>
              <a:t>grupo</a:t>
            </a:r>
            <a:r>
              <a:rPr lang="es-MX" sz="2600" dirty="0">
                <a:latin typeface="+mn-lt"/>
              </a:rPr>
              <a:t> de varios directores de proyecto que dependen de un director de programa o del portafolio.</a:t>
            </a:r>
          </a:p>
        </p:txBody>
      </p:sp>
    </p:spTree>
    <p:extLst>
      <p:ext uri="{BB962C8B-B14F-4D97-AF65-F5344CB8AC3E}">
        <p14:creationId xmlns:p14="http://schemas.microsoft.com/office/powerpoint/2010/main" val="38917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79512" y="848823"/>
            <a:ext cx="8464454" cy="56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/>
              <a:t>Es una </a:t>
            </a:r>
            <a:r>
              <a:rPr lang="es-ES" sz="2600" b="1" dirty="0"/>
              <a:t>respuesta</a:t>
            </a:r>
            <a:r>
              <a:rPr lang="es-ES" sz="2600" dirty="0"/>
              <a:t> a una </a:t>
            </a:r>
            <a:r>
              <a:rPr lang="es-ES" sz="2600" b="1" dirty="0"/>
              <a:t>necesidad</a:t>
            </a:r>
            <a:r>
              <a:rPr lang="es-ES" sz="2600" dirty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Es la </a:t>
            </a:r>
            <a:r>
              <a:rPr lang="es-ES" sz="2600" b="1" dirty="0"/>
              <a:t>aplicación</a:t>
            </a:r>
            <a:r>
              <a:rPr lang="es-ES" sz="2600" dirty="0"/>
              <a:t> de </a:t>
            </a:r>
            <a:r>
              <a:rPr lang="es-ES" sz="2600" b="1" dirty="0"/>
              <a:t>conocimientos</a:t>
            </a:r>
            <a:r>
              <a:rPr lang="es-ES" sz="2600" dirty="0"/>
              <a:t>, </a:t>
            </a:r>
            <a:r>
              <a:rPr lang="es-ES" sz="2600" b="1" dirty="0"/>
              <a:t>habilidades</a:t>
            </a:r>
            <a:r>
              <a:rPr lang="es-ES" sz="2600" dirty="0"/>
              <a:t>, </a:t>
            </a:r>
            <a:r>
              <a:rPr lang="es-ES" sz="2600" b="1" dirty="0"/>
              <a:t>técnicas</a:t>
            </a:r>
            <a:r>
              <a:rPr lang="es-ES" sz="2600" dirty="0"/>
              <a:t> y </a:t>
            </a:r>
            <a:r>
              <a:rPr lang="es-ES" sz="2600" b="1" dirty="0"/>
              <a:t>herramientas</a:t>
            </a:r>
            <a:r>
              <a:rPr lang="es-ES" sz="2600" dirty="0"/>
              <a:t> a </a:t>
            </a:r>
            <a:r>
              <a:rPr lang="es-ES" sz="2600" dirty="0" smtClean="0"/>
              <a:t>un proyecto.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Su </a:t>
            </a:r>
            <a:r>
              <a:rPr lang="es-ES" sz="2600" b="1" dirty="0" smtClean="0"/>
              <a:t>objetivo</a:t>
            </a:r>
            <a:r>
              <a:rPr lang="es-ES" sz="2600" dirty="0" smtClean="0"/>
              <a:t> </a:t>
            </a:r>
            <a:r>
              <a:rPr lang="es-ES" sz="2600" dirty="0" smtClean="0"/>
              <a:t>es cumplir los </a:t>
            </a:r>
            <a:r>
              <a:rPr lang="es-ES" sz="2600" b="1" dirty="0" smtClean="0"/>
              <a:t>requisitos</a:t>
            </a:r>
            <a:r>
              <a:rPr lang="es-ES" sz="2600" dirty="0" smtClean="0"/>
              <a:t> del proyecto </a:t>
            </a:r>
            <a:r>
              <a:rPr lang="es-ES" sz="2600" b="1" dirty="0" smtClean="0"/>
              <a:t>balanceado</a:t>
            </a:r>
            <a:r>
              <a:rPr lang="es-ES" sz="2600" dirty="0" smtClean="0"/>
              <a:t> alcance, tiempo, costo, riesgo y calidad.</a:t>
            </a:r>
            <a:endParaRPr lang="es-ES" sz="2600" dirty="0"/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Permite </a:t>
            </a:r>
            <a:r>
              <a:rPr lang="es-ES" sz="2600" dirty="0"/>
              <a:t>lograr el objetivo </a:t>
            </a:r>
            <a:r>
              <a:rPr lang="es-ES" sz="2600" dirty="0" smtClean="0"/>
              <a:t>que </a:t>
            </a:r>
            <a:r>
              <a:rPr lang="es-ES" sz="2600" dirty="0"/>
              <a:t>es </a:t>
            </a:r>
            <a:r>
              <a:rPr lang="es-ES" sz="2600" b="1" dirty="0" smtClean="0"/>
              <a:t>Iniciar</a:t>
            </a:r>
            <a:r>
              <a:rPr lang="es-ES" sz="2600" dirty="0"/>
              <a:t>, </a:t>
            </a:r>
            <a:r>
              <a:rPr lang="es-ES" sz="2600" b="1" dirty="0"/>
              <a:t>Planificar</a:t>
            </a:r>
            <a:r>
              <a:rPr lang="es-ES" sz="2600" dirty="0"/>
              <a:t>, </a:t>
            </a:r>
            <a:r>
              <a:rPr lang="es-ES" sz="2600" b="1" dirty="0"/>
              <a:t>Ejecutar</a:t>
            </a:r>
            <a:r>
              <a:rPr lang="es-ES" sz="2600" dirty="0"/>
              <a:t>, </a:t>
            </a:r>
            <a:r>
              <a:rPr lang="es-ES" sz="2600" b="1" dirty="0"/>
              <a:t>Controlar</a:t>
            </a:r>
            <a:r>
              <a:rPr lang="es-ES" sz="2600" dirty="0"/>
              <a:t> y </a:t>
            </a:r>
            <a:r>
              <a:rPr lang="es-ES" sz="2600" b="1" dirty="0" smtClean="0"/>
              <a:t>Cerrar</a:t>
            </a:r>
            <a:r>
              <a:rPr lang="es-ES" sz="2600" dirty="0" smtClean="0"/>
              <a:t> las </a:t>
            </a:r>
            <a:r>
              <a:rPr lang="es-ES" sz="2600" dirty="0"/>
              <a:t>tareas del </a:t>
            </a:r>
            <a:r>
              <a:rPr lang="es-ES" sz="2600" dirty="0" smtClean="0"/>
              <a:t>proyecto</a:t>
            </a:r>
            <a:r>
              <a:rPr lang="es-ES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/>
              <a:t>Es la forma de planear, organizar, </a:t>
            </a:r>
            <a:r>
              <a:rPr lang="es-ES" sz="2600" b="1" dirty="0"/>
              <a:t>dirigir</a:t>
            </a:r>
            <a:r>
              <a:rPr lang="es-ES" sz="2600" dirty="0"/>
              <a:t> y controlar las actividades de un </a:t>
            </a:r>
            <a:r>
              <a:rPr lang="es-ES" sz="2600" b="1" dirty="0"/>
              <a:t>grupo</a:t>
            </a:r>
            <a:r>
              <a:rPr lang="es-ES" sz="2600" dirty="0"/>
              <a:t> </a:t>
            </a:r>
            <a:r>
              <a:rPr lang="es-ES" sz="2600" dirty="0" smtClean="0"/>
              <a:t>de </a:t>
            </a:r>
            <a:r>
              <a:rPr lang="es-ES" sz="2600" b="1" dirty="0" smtClean="0"/>
              <a:t>personas</a:t>
            </a:r>
            <a:r>
              <a:rPr lang="es-ES" sz="2600" dirty="0" smtClean="0"/>
              <a:t> con </a:t>
            </a:r>
            <a:r>
              <a:rPr lang="es-ES" sz="2600" dirty="0"/>
              <a:t>un objetivo específico.</a:t>
            </a:r>
            <a:endParaRPr lang="es-ES" sz="2600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Importancia de una metodología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9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79511" y="848823"/>
            <a:ext cx="8721601" cy="59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Es </a:t>
            </a:r>
            <a:r>
              <a:rPr lang="es-ES" sz="2600" dirty="0" smtClean="0"/>
              <a:t>llevada </a:t>
            </a:r>
            <a:r>
              <a:rPr lang="es-ES" sz="2600" dirty="0"/>
              <a:t>a cabo por </a:t>
            </a:r>
            <a:r>
              <a:rPr lang="es-ES" sz="2600" dirty="0" smtClean="0"/>
              <a:t>administradores </a:t>
            </a:r>
            <a:r>
              <a:rPr lang="es-ES" sz="2600" dirty="0" smtClean="0"/>
              <a:t>de proyectos.</a:t>
            </a:r>
            <a:endParaRPr lang="es-ES" sz="2600" dirty="0" smtClean="0"/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Toma </a:t>
            </a:r>
            <a:r>
              <a:rPr lang="es-ES" sz="2600" dirty="0"/>
              <a:t>en cuenta </a:t>
            </a:r>
            <a:r>
              <a:rPr lang="es-ES" sz="2600" dirty="0" smtClean="0"/>
              <a:t>recursos como </a:t>
            </a:r>
            <a:r>
              <a:rPr lang="es-ES" sz="2600" b="1" dirty="0" smtClean="0"/>
              <a:t>tiempo</a:t>
            </a:r>
            <a:r>
              <a:rPr lang="es-ES" sz="2600" dirty="0"/>
              <a:t>, </a:t>
            </a:r>
            <a:r>
              <a:rPr lang="es-ES" sz="2600" b="1" dirty="0"/>
              <a:t>materiales</a:t>
            </a:r>
            <a:r>
              <a:rPr lang="es-ES" sz="2600" dirty="0"/>
              <a:t>, </a:t>
            </a:r>
            <a:r>
              <a:rPr lang="es-ES" sz="2600" b="1" dirty="0"/>
              <a:t>capital</a:t>
            </a:r>
            <a:r>
              <a:rPr lang="es-ES" sz="2600" dirty="0"/>
              <a:t>, </a:t>
            </a:r>
            <a:r>
              <a:rPr lang="es-ES" sz="2600" b="1" dirty="0"/>
              <a:t>recursos</a:t>
            </a:r>
            <a:r>
              <a:rPr lang="es-ES" sz="2600" dirty="0"/>
              <a:t> </a:t>
            </a:r>
            <a:r>
              <a:rPr lang="es-ES" sz="2600" b="1" dirty="0"/>
              <a:t>humanos</a:t>
            </a:r>
            <a:r>
              <a:rPr lang="es-ES" sz="2600" dirty="0"/>
              <a:t> y </a:t>
            </a:r>
            <a:r>
              <a:rPr lang="es-ES" sz="2600" b="1" dirty="0"/>
              <a:t>tecnología</a:t>
            </a:r>
            <a:r>
              <a:rPr lang="es-ES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/>
              <a:t>Las organizaciones que investigan, ofrecen o crean productos y servicios, </a:t>
            </a:r>
            <a:r>
              <a:rPr lang="es-ES" sz="2600" dirty="0" smtClean="0"/>
              <a:t>deben </a:t>
            </a:r>
            <a:r>
              <a:rPr lang="es-ES" sz="2600" dirty="0"/>
              <a:t>cumplir con </a:t>
            </a:r>
            <a:r>
              <a:rPr lang="es-ES" sz="2600" b="1" dirty="0"/>
              <a:t>plazos</a:t>
            </a:r>
            <a:r>
              <a:rPr lang="es-ES" sz="2600" dirty="0"/>
              <a:t> y </a:t>
            </a:r>
            <a:r>
              <a:rPr lang="es-ES" sz="2600" b="1" dirty="0"/>
              <a:t>presupuestos</a:t>
            </a:r>
            <a:r>
              <a:rPr lang="es-ES" sz="2600" dirty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/>
              <a:t>Las organizaciones tienen cada vez </a:t>
            </a:r>
            <a:r>
              <a:rPr lang="es-ES" sz="2600" b="1" dirty="0"/>
              <a:t>más</a:t>
            </a:r>
            <a:r>
              <a:rPr lang="es-ES" sz="2600" dirty="0"/>
              <a:t> </a:t>
            </a:r>
            <a:r>
              <a:rPr lang="es-ES" sz="2600" b="1" dirty="0"/>
              <a:t>iniciativas</a:t>
            </a:r>
            <a:r>
              <a:rPr lang="es-ES" sz="2600" dirty="0"/>
              <a:t> para mejorar los resultados de sus planes, reducir plazos, recortar gastos y controlar la calidad.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/>
              <a:t>Se necesita: </a:t>
            </a:r>
            <a:r>
              <a:rPr lang="es-ES" sz="2600" b="1" dirty="0"/>
              <a:t>personal</a:t>
            </a:r>
            <a:r>
              <a:rPr lang="es-ES" sz="2600" dirty="0"/>
              <a:t> calificado, </a:t>
            </a:r>
            <a:r>
              <a:rPr lang="es-ES" sz="2600" b="1" dirty="0"/>
              <a:t>procesos</a:t>
            </a:r>
            <a:r>
              <a:rPr lang="es-ES" sz="2600" dirty="0"/>
              <a:t> estandarizados, </a:t>
            </a:r>
            <a:r>
              <a:rPr lang="es-ES" sz="2600" b="1" dirty="0"/>
              <a:t>tecnología</a:t>
            </a:r>
            <a:r>
              <a:rPr lang="es-ES" sz="2600" dirty="0"/>
              <a:t> adecuada y </a:t>
            </a:r>
            <a:r>
              <a:rPr lang="es-ES" sz="2600" b="1" dirty="0"/>
              <a:t>regida</a:t>
            </a:r>
            <a:r>
              <a:rPr lang="es-ES" sz="2600" dirty="0"/>
              <a:t> por una </a:t>
            </a:r>
            <a:r>
              <a:rPr lang="es-ES" sz="2600" b="1" dirty="0"/>
              <a:t>administración</a:t>
            </a:r>
            <a:r>
              <a:rPr lang="es-ES" sz="2600" dirty="0"/>
              <a:t> de </a:t>
            </a:r>
            <a:r>
              <a:rPr lang="es-ES" sz="2600" b="1" dirty="0"/>
              <a:t>portafolios</a:t>
            </a:r>
            <a:r>
              <a:rPr lang="es-ES" sz="2600" dirty="0"/>
              <a:t> de </a:t>
            </a:r>
            <a:r>
              <a:rPr lang="es-ES" sz="2600" dirty="0" smtClean="0"/>
              <a:t>proyectos.</a:t>
            </a:r>
            <a:endParaRPr lang="es-MX" sz="2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Importancia de una metodología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4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Beneficios de la Gestión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1" y="820542"/>
            <a:ext cx="8707314" cy="56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514350" lvl="1" indent="-514350" defTabSz="627063">
              <a:spcBef>
                <a:spcPts val="3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s-ES" sz="2600" dirty="0"/>
              <a:t>El </a:t>
            </a:r>
            <a:r>
              <a:rPr lang="es-ES" sz="2600" dirty="0" smtClean="0"/>
              <a:t>mayor beneficio es </a:t>
            </a:r>
            <a:r>
              <a:rPr lang="es-ES" sz="2600" dirty="0"/>
              <a:t>entregar un producto de acuerdo a las </a:t>
            </a:r>
            <a:r>
              <a:rPr lang="es-ES" sz="2600" b="1" dirty="0"/>
              <a:t>necesidades</a:t>
            </a:r>
            <a:r>
              <a:rPr lang="es-ES" sz="2600" dirty="0"/>
              <a:t> del </a:t>
            </a:r>
            <a:r>
              <a:rPr lang="es-ES" sz="2600" b="1" dirty="0" smtClean="0"/>
              <a:t>solicitante</a:t>
            </a:r>
            <a:r>
              <a:rPr lang="es-ES" sz="2600" dirty="0" smtClean="0"/>
              <a:t>.</a:t>
            </a:r>
            <a:endParaRPr lang="es-ES" sz="2600" dirty="0"/>
          </a:p>
          <a:p>
            <a:pPr marL="514350" lvl="1" indent="-514350" defTabSz="627063">
              <a:spcBef>
                <a:spcPts val="3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s-ES" sz="2600" dirty="0"/>
              <a:t>Son metodologías que nos muestran las </a:t>
            </a:r>
            <a:r>
              <a:rPr lang="es-ES" sz="2600" b="1" dirty="0"/>
              <a:t>mejores</a:t>
            </a:r>
            <a:r>
              <a:rPr lang="es-ES" sz="2600" dirty="0"/>
              <a:t> </a:t>
            </a:r>
            <a:r>
              <a:rPr lang="es-ES" sz="2600" b="1" dirty="0"/>
              <a:t>prácticas</a:t>
            </a:r>
            <a:r>
              <a:rPr lang="es-ES" sz="2600" dirty="0"/>
              <a:t>.</a:t>
            </a:r>
          </a:p>
          <a:p>
            <a:pPr marL="514350" lvl="1" indent="-514350" defTabSz="627063">
              <a:spcBef>
                <a:spcPts val="3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s-ES" sz="2600" b="1" dirty="0" smtClean="0"/>
              <a:t>Mejor</a:t>
            </a:r>
            <a:r>
              <a:rPr lang="es-ES" sz="2600" dirty="0" smtClean="0"/>
              <a:t> organización de </a:t>
            </a:r>
            <a:r>
              <a:rPr lang="es-ES" sz="2600" b="1" dirty="0"/>
              <a:t>tiempos</a:t>
            </a:r>
            <a:r>
              <a:rPr lang="es-ES" sz="2600" dirty="0"/>
              <a:t> </a:t>
            </a:r>
            <a:r>
              <a:rPr lang="es-ES" sz="2600" dirty="0" smtClean="0"/>
              <a:t>y </a:t>
            </a:r>
            <a:r>
              <a:rPr lang="es-ES" sz="2600" b="1" dirty="0" smtClean="0"/>
              <a:t>estimaciones</a:t>
            </a:r>
            <a:r>
              <a:rPr lang="es-ES" sz="2600" dirty="0" smtClean="0"/>
              <a:t> del proyecto.</a:t>
            </a:r>
            <a:endParaRPr lang="es-ES" sz="2600" dirty="0"/>
          </a:p>
          <a:p>
            <a:pPr marL="514350" lvl="1" indent="-514350" defTabSz="627063">
              <a:spcBef>
                <a:spcPts val="3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s-ES" sz="2600" dirty="0" smtClean="0"/>
              <a:t>Provee </a:t>
            </a:r>
            <a:r>
              <a:rPr lang="es-ES" sz="2600" dirty="0"/>
              <a:t>un </a:t>
            </a:r>
            <a:r>
              <a:rPr lang="es-ES" sz="2600" b="1" dirty="0"/>
              <a:t>enfoque</a:t>
            </a:r>
            <a:r>
              <a:rPr lang="es-ES" sz="2600" dirty="0"/>
              <a:t> </a:t>
            </a:r>
            <a:r>
              <a:rPr lang="es-ES" sz="2600" b="1" dirty="0"/>
              <a:t>homogéneo</a:t>
            </a:r>
            <a:r>
              <a:rPr lang="es-ES" sz="2600" dirty="0"/>
              <a:t>, que reduce el </a:t>
            </a:r>
            <a:r>
              <a:rPr lang="es-ES" sz="2600" b="1" dirty="0"/>
              <a:t>riesgo</a:t>
            </a:r>
            <a:r>
              <a:rPr lang="es-ES" sz="2600" dirty="0"/>
              <a:t> de implementación y brinda una </a:t>
            </a:r>
            <a:r>
              <a:rPr lang="es-ES" sz="2600" b="1" dirty="0"/>
              <a:t>mejora</a:t>
            </a:r>
            <a:r>
              <a:rPr lang="es-ES" sz="2600" dirty="0"/>
              <a:t> en el trabajo.</a:t>
            </a:r>
          </a:p>
          <a:p>
            <a:pPr marL="514350" lvl="1" indent="-514350" defTabSz="627063">
              <a:spcBef>
                <a:spcPts val="3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s-ES" sz="2600" dirty="0"/>
              <a:t>Mejora </a:t>
            </a:r>
            <a:r>
              <a:rPr lang="es-ES" sz="2600" dirty="0" smtClean="0"/>
              <a:t>el </a:t>
            </a:r>
            <a:r>
              <a:rPr lang="es-ES" sz="2600" b="1" dirty="0"/>
              <a:t>costo/beneficio</a:t>
            </a:r>
            <a:r>
              <a:rPr lang="es-ES" sz="2600" dirty="0"/>
              <a:t> de los recursos, </a:t>
            </a:r>
            <a:r>
              <a:rPr lang="es-ES" sz="2600" dirty="0" smtClean="0"/>
              <a:t>aumenta </a:t>
            </a:r>
            <a:r>
              <a:rPr lang="es-ES" sz="2600" dirty="0"/>
              <a:t>la </a:t>
            </a:r>
            <a:r>
              <a:rPr lang="es-ES" sz="2600" b="1" dirty="0"/>
              <a:t>satisfacción</a:t>
            </a:r>
            <a:r>
              <a:rPr lang="es-ES" sz="2600" dirty="0"/>
              <a:t> del cliente </a:t>
            </a:r>
            <a:r>
              <a:rPr lang="es-ES" sz="2600" dirty="0" smtClean="0"/>
              <a:t>y </a:t>
            </a:r>
            <a:r>
              <a:rPr lang="es-ES" sz="2600" dirty="0"/>
              <a:t>desarrolla las </a:t>
            </a:r>
            <a:r>
              <a:rPr lang="es-ES" sz="2600" b="1" dirty="0"/>
              <a:t>habilidades</a:t>
            </a:r>
            <a:r>
              <a:rPr lang="es-ES" sz="2600" dirty="0"/>
              <a:t> del equipo</a:t>
            </a:r>
            <a:r>
              <a:rPr lang="es-ES" sz="2600" dirty="0" smtClean="0"/>
              <a:t>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767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Beneficios de la Gestión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20542"/>
            <a:ext cx="8850188" cy="5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0" lvl="1" defTabSz="627063"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s-ES" sz="2600" dirty="0" smtClean="0"/>
              <a:t>Ayuda a superar obstáculos como:</a:t>
            </a:r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Los </a:t>
            </a:r>
            <a:r>
              <a:rPr lang="es-ES" sz="2600" dirty="0"/>
              <a:t>proyectos </a:t>
            </a:r>
            <a:r>
              <a:rPr lang="es-ES" sz="2600" dirty="0" smtClean="0"/>
              <a:t>no </a:t>
            </a:r>
            <a:r>
              <a:rPr lang="es-ES" sz="2600" dirty="0"/>
              <a:t>terminan según las </a:t>
            </a:r>
            <a:r>
              <a:rPr lang="es-ES" sz="2600" b="1" dirty="0"/>
              <a:t>fechas</a:t>
            </a:r>
            <a:r>
              <a:rPr lang="es-ES" sz="2600" dirty="0"/>
              <a:t> </a:t>
            </a:r>
            <a:r>
              <a:rPr lang="es-ES" sz="2600" dirty="0" smtClean="0"/>
              <a:t>planeadas.</a:t>
            </a:r>
            <a:endParaRPr lang="es-ES" sz="2600" dirty="0"/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Los </a:t>
            </a:r>
            <a:r>
              <a:rPr lang="es-ES" sz="2600" dirty="0"/>
              <a:t>proyectos </a:t>
            </a:r>
            <a:r>
              <a:rPr lang="es-ES" sz="2600" dirty="0" smtClean="0"/>
              <a:t>no </a:t>
            </a:r>
            <a:r>
              <a:rPr lang="es-ES" sz="2600" dirty="0"/>
              <a:t>terminan según el </a:t>
            </a:r>
            <a:r>
              <a:rPr lang="es-ES" sz="2600" b="1" dirty="0"/>
              <a:t>alcance</a:t>
            </a:r>
            <a:r>
              <a:rPr lang="es-ES" sz="2600" dirty="0"/>
              <a:t> </a:t>
            </a:r>
            <a:r>
              <a:rPr lang="es-ES" sz="2600" dirty="0" smtClean="0"/>
              <a:t>original.</a:t>
            </a:r>
            <a:endParaRPr lang="es-ES" sz="2600" dirty="0"/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Las </a:t>
            </a:r>
            <a:r>
              <a:rPr lang="es-ES" sz="2600" dirty="0"/>
              <a:t>organizaciones no mantienen una </a:t>
            </a:r>
            <a:r>
              <a:rPr lang="es-ES" sz="2600" b="1" dirty="0"/>
              <a:t>cartera</a:t>
            </a:r>
            <a:r>
              <a:rPr lang="es-ES" sz="2600" dirty="0"/>
              <a:t> suficiente de </a:t>
            </a:r>
            <a:r>
              <a:rPr lang="es-ES" sz="2600" b="1" dirty="0"/>
              <a:t>recurso</a:t>
            </a:r>
            <a:r>
              <a:rPr lang="es-ES" sz="2600" dirty="0"/>
              <a:t> </a:t>
            </a:r>
            <a:r>
              <a:rPr lang="es-ES" sz="2600" b="1" dirty="0"/>
              <a:t>humano</a:t>
            </a:r>
            <a:r>
              <a:rPr lang="es-ES" sz="2600" dirty="0"/>
              <a:t> para dedicarse a </a:t>
            </a:r>
            <a:r>
              <a:rPr lang="es-ES" sz="2600" dirty="0" smtClean="0"/>
              <a:t>proyectos.</a:t>
            </a:r>
            <a:endParaRPr lang="es-ES" sz="2600" dirty="0"/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A </a:t>
            </a:r>
            <a:r>
              <a:rPr lang="es-ES" sz="2600" dirty="0"/>
              <a:t>las organizaciones les cuesta trabajo </a:t>
            </a:r>
            <a:r>
              <a:rPr lang="es-ES" sz="2600" b="1" dirty="0"/>
              <a:t>invertir</a:t>
            </a:r>
            <a:r>
              <a:rPr lang="es-ES" sz="2600" dirty="0"/>
              <a:t> tiempo de calidad en el proceso de </a:t>
            </a:r>
            <a:r>
              <a:rPr lang="es-ES" sz="2600" b="1" dirty="0" smtClean="0"/>
              <a:t>planeación</a:t>
            </a:r>
            <a:r>
              <a:rPr lang="es-ES" sz="2600" dirty="0" smtClean="0"/>
              <a:t>.</a:t>
            </a:r>
            <a:endParaRPr lang="es-ES" sz="2600" dirty="0"/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b="1" dirty="0" smtClean="0"/>
              <a:t>Falta</a:t>
            </a:r>
            <a:r>
              <a:rPr lang="es-ES" sz="2600" dirty="0" smtClean="0"/>
              <a:t> </a:t>
            </a:r>
            <a:r>
              <a:rPr lang="es-ES" sz="2600" dirty="0"/>
              <a:t>de </a:t>
            </a:r>
            <a:r>
              <a:rPr lang="es-ES" sz="2600" b="1" dirty="0"/>
              <a:t>comunicación</a:t>
            </a:r>
            <a:r>
              <a:rPr lang="es-ES" sz="2600" dirty="0"/>
              <a:t> entre los involucrados en un </a:t>
            </a:r>
            <a:r>
              <a:rPr lang="es-ES" sz="2600" dirty="0" smtClean="0"/>
              <a:t>proyecto.</a:t>
            </a:r>
            <a:endParaRPr lang="es-ES" sz="2600" dirty="0"/>
          </a:p>
          <a:p>
            <a:pPr marL="363538" lvl="1" indent="-363538" defTabSz="627063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/>
              <a:t>Contar con la </a:t>
            </a:r>
            <a:r>
              <a:rPr lang="es-ES" sz="2600" b="1" dirty="0"/>
              <a:t>documentación</a:t>
            </a:r>
            <a:r>
              <a:rPr lang="es-ES" sz="2600" dirty="0"/>
              <a:t> </a:t>
            </a:r>
            <a:r>
              <a:rPr lang="es-ES" sz="2600" dirty="0" smtClean="0"/>
              <a:t>del proyecto.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95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Metodologías de Gestión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33" y="1909728"/>
            <a:ext cx="3672508" cy="79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7" y="1295366"/>
            <a:ext cx="3427273" cy="191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13" y="4194453"/>
            <a:ext cx="3366934" cy="11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 eaLnBrk="1" hangingPunct="1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Estadísticas de la industria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5" y="1009746"/>
            <a:ext cx="8868612" cy="45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¿Qué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un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2976" y="1023393"/>
            <a:ext cx="8496944" cy="89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algn="l" eaLnBrk="1" hangingPunct="1">
              <a:spcBef>
                <a:spcPts val="2400"/>
              </a:spcBef>
              <a:buClr>
                <a:srgbClr val="24403F"/>
              </a:buClr>
              <a:buSzPct val="120000"/>
              <a:buFont typeface="Arial" charset="0"/>
              <a:buNone/>
            </a:pPr>
            <a:r>
              <a:rPr lang="es-MX" sz="2600" b="1" dirty="0" smtClean="0">
                <a:solidFill>
                  <a:srgbClr val="FF6600"/>
                </a:solidFill>
                <a:latin typeface="+mn-lt"/>
              </a:rPr>
              <a:t>Proyecto</a:t>
            </a:r>
            <a:r>
              <a:rPr lang="es-MX" sz="2600" b="0" dirty="0" smtClean="0">
                <a:latin typeface="+mn-lt"/>
              </a:rPr>
              <a:t>: Un esfuerzo </a:t>
            </a:r>
            <a:r>
              <a:rPr lang="es-MX" sz="2600" b="1" dirty="0" smtClean="0">
                <a:latin typeface="+mn-lt"/>
              </a:rPr>
              <a:t>temporal</a:t>
            </a:r>
            <a:r>
              <a:rPr lang="es-MX" sz="2600" b="0" dirty="0" smtClean="0">
                <a:latin typeface="+mn-lt"/>
              </a:rPr>
              <a:t> con un principio y un final, que crea un </a:t>
            </a:r>
            <a:r>
              <a:rPr lang="es-MX" sz="2600" b="1" dirty="0" smtClean="0">
                <a:latin typeface="+mn-lt"/>
              </a:rPr>
              <a:t>resultado</a:t>
            </a:r>
            <a:r>
              <a:rPr lang="es-MX" sz="2600" b="0" dirty="0" smtClean="0">
                <a:latin typeface="+mn-lt"/>
              </a:rPr>
              <a:t>, servicio o producto </a:t>
            </a:r>
            <a:r>
              <a:rPr lang="es-MX" sz="2600" dirty="0" smtClean="0">
                <a:latin typeface="+mn-lt"/>
              </a:rPr>
              <a:t>único</a:t>
            </a:r>
            <a:r>
              <a:rPr lang="es-MX" sz="2600" b="0" dirty="0" smtClean="0">
                <a:latin typeface="+mn-lt"/>
              </a:rPr>
              <a:t>.</a:t>
            </a:r>
            <a:endParaRPr lang="es-MX" sz="2600" b="0" dirty="0">
              <a:latin typeface="+mn-lt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22976" y="2538191"/>
            <a:ext cx="8496944" cy="152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1800"/>
              </a:spcBef>
              <a:buClr>
                <a:srgbClr val="000000"/>
              </a:buClr>
            </a:pPr>
            <a:r>
              <a:rPr lang="es-MX" sz="2600" b="1" dirty="0" smtClean="0">
                <a:latin typeface="+mn-lt"/>
              </a:rPr>
              <a:t>¿Cuándo termina un proyecto?</a:t>
            </a:r>
          </a:p>
          <a:p>
            <a:pPr>
              <a:spcBef>
                <a:spcPts val="1800"/>
              </a:spcBef>
              <a:buClr>
                <a:srgbClr val="000000"/>
              </a:buClr>
            </a:pPr>
            <a:r>
              <a:rPr lang="es-MX" sz="2600" dirty="0" smtClean="0">
                <a:latin typeface="+mn-lt"/>
              </a:rPr>
              <a:t>Una vez que se </a:t>
            </a:r>
            <a:r>
              <a:rPr lang="es-MX" sz="2600" b="1" dirty="0" smtClean="0">
                <a:latin typeface="+mn-lt"/>
              </a:rPr>
              <a:t>alcanzan</a:t>
            </a:r>
            <a:r>
              <a:rPr lang="es-MX" sz="2600" dirty="0" smtClean="0">
                <a:latin typeface="+mn-lt"/>
              </a:rPr>
              <a:t> los </a:t>
            </a:r>
            <a:r>
              <a:rPr lang="es-MX" sz="2600" b="1" dirty="0" smtClean="0">
                <a:latin typeface="+mn-lt"/>
              </a:rPr>
              <a:t>objetivos</a:t>
            </a:r>
            <a:r>
              <a:rPr lang="es-MX" sz="2600" dirty="0" smtClean="0">
                <a:latin typeface="+mn-lt"/>
              </a:rPr>
              <a:t> o </a:t>
            </a:r>
            <a:r>
              <a:rPr lang="es-MX" sz="2600" b="1" dirty="0" smtClean="0">
                <a:latin typeface="+mn-lt"/>
              </a:rPr>
              <a:t>resultados</a:t>
            </a:r>
            <a:r>
              <a:rPr lang="es-MX" sz="2600" dirty="0" smtClean="0">
                <a:latin typeface="+mn-lt"/>
              </a:rPr>
              <a:t> deseados, lo cual debe ser el enfoque principal del director del proyecto.</a:t>
            </a:r>
          </a:p>
        </p:txBody>
      </p:sp>
    </p:spTree>
    <p:extLst>
      <p:ext uri="{BB962C8B-B14F-4D97-AF65-F5344CB8AC3E}">
        <p14:creationId xmlns:p14="http://schemas.microsoft.com/office/powerpoint/2010/main" val="2714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Prince2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79642"/>
            <a:ext cx="8464454" cy="43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Es </a:t>
            </a:r>
            <a:r>
              <a:rPr lang="es-ES" sz="2600" dirty="0"/>
              <a:t>una aproximación a las “buenas prácticas” para la gestión de </a:t>
            </a:r>
            <a:r>
              <a:rPr lang="es-ES" sz="2600" dirty="0" smtClean="0"/>
              <a:t>proyectos muy usado en </a:t>
            </a:r>
            <a:r>
              <a:rPr lang="es-ES" sz="2600" b="1" dirty="0" smtClean="0"/>
              <a:t>Europa</a:t>
            </a:r>
            <a:r>
              <a:rPr lang="es-ES" sz="2600" dirty="0" smtClean="0"/>
              <a:t>.</a:t>
            </a:r>
            <a:endParaRPr lang="es-ES" sz="2600" dirty="0"/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Divide los </a:t>
            </a:r>
            <a:r>
              <a:rPr lang="es-ES" sz="2600" dirty="0"/>
              <a:t>proyectos en </a:t>
            </a:r>
            <a:r>
              <a:rPr lang="es-ES" sz="2600" b="1" dirty="0"/>
              <a:t>fases</a:t>
            </a:r>
            <a:r>
              <a:rPr lang="es-ES" sz="2600" dirty="0"/>
              <a:t> </a:t>
            </a:r>
            <a:r>
              <a:rPr lang="es-ES" sz="2600" b="1" dirty="0"/>
              <a:t>manejables</a:t>
            </a:r>
            <a:r>
              <a:rPr lang="es-ES" sz="2600" dirty="0"/>
              <a:t> permitiendo el </a:t>
            </a:r>
            <a:r>
              <a:rPr lang="es-ES" sz="2600" b="1" dirty="0"/>
              <a:t>control</a:t>
            </a:r>
            <a:r>
              <a:rPr lang="es-ES" sz="2600" dirty="0"/>
              <a:t> eficiente de los </a:t>
            </a:r>
            <a:r>
              <a:rPr lang="es-ES" sz="2600" b="1" dirty="0"/>
              <a:t>recursos</a:t>
            </a:r>
            <a:r>
              <a:rPr lang="es-ES" sz="2600" dirty="0"/>
              <a:t> y el control </a:t>
            </a:r>
            <a:r>
              <a:rPr lang="es-ES" sz="2600" b="1" dirty="0"/>
              <a:t>periódico</a:t>
            </a:r>
            <a:r>
              <a:rPr lang="es-ES" sz="2600" dirty="0"/>
              <a:t> de su </a:t>
            </a:r>
            <a:r>
              <a:rPr lang="es-ES" sz="2600" b="1" dirty="0"/>
              <a:t>evolución</a:t>
            </a:r>
            <a:r>
              <a:rPr lang="es-ES" sz="2600" dirty="0" smtClean="0"/>
              <a:t>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Está "</a:t>
            </a:r>
            <a:r>
              <a:rPr lang="es-ES" sz="2600" b="1" dirty="0"/>
              <a:t>basado en los productos</a:t>
            </a:r>
            <a:r>
              <a:rPr lang="es-ES" sz="2600" dirty="0"/>
              <a:t>", es decir, los planes del proyecto se centran en obtener </a:t>
            </a:r>
            <a:r>
              <a:rPr lang="es-ES" sz="2600" b="1" dirty="0"/>
              <a:t>resultados</a:t>
            </a:r>
            <a:r>
              <a:rPr lang="es-ES" sz="2600" dirty="0"/>
              <a:t> </a:t>
            </a:r>
            <a:r>
              <a:rPr lang="es-ES" sz="2600" b="1" dirty="0" smtClean="0"/>
              <a:t>concretos</a:t>
            </a:r>
            <a:r>
              <a:rPr lang="es-ES" sz="2600" dirty="0" smtClean="0"/>
              <a:t> </a:t>
            </a:r>
            <a:r>
              <a:rPr lang="es-ES" sz="2600" dirty="0"/>
              <a:t>y no sólo en la planificación de las </a:t>
            </a:r>
            <a:r>
              <a:rPr lang="es-ES" sz="2600" dirty="0" smtClean="0"/>
              <a:t>actividades.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Proporciona un </a:t>
            </a:r>
            <a:r>
              <a:rPr lang="es-ES" sz="2600" b="1" dirty="0" smtClean="0"/>
              <a:t>lenguaje</a:t>
            </a:r>
            <a:r>
              <a:rPr lang="es-ES" sz="2600" dirty="0" smtClean="0"/>
              <a:t> común </a:t>
            </a:r>
            <a:r>
              <a:rPr lang="es-ES" sz="2600" dirty="0"/>
              <a:t>en los proyectos.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15228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Scrum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79642"/>
            <a:ext cx="8464454" cy="43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err="1"/>
              <a:t>Scrum</a:t>
            </a:r>
            <a:r>
              <a:rPr lang="es-ES" sz="2600" dirty="0"/>
              <a:t> es el método más popular en la estructura </a:t>
            </a:r>
            <a:r>
              <a:rPr lang="es-ES" sz="2600" b="1" dirty="0"/>
              <a:t>Agile</a:t>
            </a:r>
            <a:r>
              <a:rPr lang="es-ES" sz="2600" dirty="0"/>
              <a:t>. </a:t>
            </a:r>
            <a:endParaRPr lang="es-ES" sz="2600" dirty="0" smtClean="0"/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Es </a:t>
            </a:r>
            <a:r>
              <a:rPr lang="es-ES" sz="2600" dirty="0"/>
              <a:t>un método </a:t>
            </a:r>
            <a:r>
              <a:rPr lang="es-ES" sz="2600" dirty="0" smtClean="0"/>
              <a:t>adaptativo, </a:t>
            </a:r>
            <a:r>
              <a:rPr lang="es-ES" sz="2600" b="1" dirty="0" smtClean="0"/>
              <a:t>iterativo</a:t>
            </a:r>
            <a:r>
              <a:rPr lang="es-ES" sz="2600" dirty="0"/>
              <a:t>, rápido, </a:t>
            </a:r>
            <a:r>
              <a:rPr lang="es-ES" sz="2600" b="1" dirty="0"/>
              <a:t>flexible</a:t>
            </a:r>
            <a:r>
              <a:rPr lang="es-ES" sz="2600" dirty="0"/>
              <a:t> y efectivo, diseñado para proporcionar un </a:t>
            </a:r>
            <a:r>
              <a:rPr lang="es-ES" sz="2600" b="1" dirty="0"/>
              <a:t>valor</a:t>
            </a:r>
            <a:r>
              <a:rPr lang="es-ES" sz="2600" dirty="0"/>
              <a:t> significativo en forma </a:t>
            </a:r>
            <a:r>
              <a:rPr lang="es-ES" sz="2600" b="1" dirty="0"/>
              <a:t>rápida</a:t>
            </a:r>
            <a:r>
              <a:rPr lang="es-ES" sz="2600" dirty="0"/>
              <a:t> y durante todo un proyecto</a:t>
            </a:r>
            <a:r>
              <a:rPr lang="es-ES" sz="2600" dirty="0" smtClean="0"/>
              <a:t>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b="1" dirty="0" smtClean="0"/>
              <a:t>Transparenta</a:t>
            </a:r>
            <a:r>
              <a:rPr lang="es-ES" sz="2600" dirty="0" smtClean="0"/>
              <a:t> </a:t>
            </a:r>
            <a:r>
              <a:rPr lang="es-ES" sz="2600" dirty="0"/>
              <a:t>la </a:t>
            </a:r>
            <a:r>
              <a:rPr lang="es-ES" sz="2600" b="1" dirty="0"/>
              <a:t>comunicación</a:t>
            </a:r>
            <a:r>
              <a:rPr lang="es-ES" sz="2600" dirty="0"/>
              <a:t> y genera un ambiente de </a:t>
            </a:r>
            <a:r>
              <a:rPr lang="es-ES" sz="2600" b="1" dirty="0"/>
              <a:t>responsabilidad</a:t>
            </a:r>
            <a:r>
              <a:rPr lang="es-ES" sz="2600" dirty="0"/>
              <a:t> </a:t>
            </a:r>
            <a:r>
              <a:rPr lang="es-ES" sz="2600" b="1" dirty="0"/>
              <a:t>colectiva</a:t>
            </a:r>
            <a:r>
              <a:rPr lang="es-ES" sz="2600" dirty="0"/>
              <a:t> y progreso continuo</a:t>
            </a:r>
            <a:r>
              <a:rPr lang="es-ES" sz="2600" dirty="0" smtClean="0"/>
              <a:t>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600" dirty="0" smtClean="0"/>
              <a:t>Está diseñado para ayudar </a:t>
            </a:r>
            <a:r>
              <a:rPr lang="es-ES" sz="2600" dirty="0"/>
              <a:t>al desarrollo de productos y servicios en todo tipo de industria, así como en </a:t>
            </a:r>
            <a:r>
              <a:rPr lang="es-ES" sz="2600" b="1" dirty="0"/>
              <a:t>cualquier</a:t>
            </a:r>
            <a:r>
              <a:rPr lang="es-ES" sz="2600" dirty="0"/>
              <a:t> </a:t>
            </a:r>
            <a:r>
              <a:rPr lang="es-ES" sz="2600" b="1" dirty="0"/>
              <a:t>tipo</a:t>
            </a:r>
            <a:r>
              <a:rPr lang="es-ES" sz="2600" dirty="0"/>
              <a:t> de </a:t>
            </a:r>
            <a:r>
              <a:rPr lang="es-ES" sz="2600" b="1" dirty="0"/>
              <a:t>proyecto</a:t>
            </a:r>
            <a:r>
              <a:rPr lang="es-ES" sz="2600" dirty="0"/>
              <a:t>, independientemente de su complejidad.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3317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05094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Management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Institute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–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Guía del PMBOK®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79642"/>
            <a:ext cx="8464454" cy="5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400" dirty="0" smtClean="0"/>
              <a:t>Es una </a:t>
            </a:r>
            <a:r>
              <a:rPr lang="es-ES" sz="2400" b="1" dirty="0"/>
              <a:t>guía</a:t>
            </a:r>
            <a:r>
              <a:rPr lang="es-ES" sz="2400" dirty="0"/>
              <a:t> de estándares internacionales </a:t>
            </a:r>
            <a:r>
              <a:rPr lang="es-ES" sz="2400" dirty="0" smtClean="0"/>
              <a:t>que </a:t>
            </a:r>
            <a:r>
              <a:rPr lang="es-ES" sz="2400" dirty="0"/>
              <a:t>los profesionales </a:t>
            </a:r>
            <a:r>
              <a:rPr lang="es-ES" sz="2400" b="1" dirty="0"/>
              <a:t>adaptan</a:t>
            </a:r>
            <a:r>
              <a:rPr lang="es-ES" sz="2400" dirty="0"/>
              <a:t> </a:t>
            </a:r>
            <a:r>
              <a:rPr lang="es-ES" sz="2400" dirty="0" smtClean="0"/>
              <a:t>sus </a:t>
            </a:r>
            <a:r>
              <a:rPr lang="es-ES" sz="2400" b="1" dirty="0"/>
              <a:t>procesos</a:t>
            </a:r>
            <a:r>
              <a:rPr lang="es-ES" sz="2400" dirty="0"/>
              <a:t> a cada caso y </a:t>
            </a:r>
            <a:r>
              <a:rPr lang="es-ES" sz="2400" b="1" dirty="0"/>
              <a:t>contexto</a:t>
            </a:r>
            <a:r>
              <a:rPr lang="es-ES" sz="2400" dirty="0"/>
              <a:t> </a:t>
            </a:r>
            <a:r>
              <a:rPr lang="es-ES" sz="2400" dirty="0" smtClean="0"/>
              <a:t>particular.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400" dirty="0" smtClean="0"/>
              <a:t>Reconocidos como </a:t>
            </a:r>
            <a:r>
              <a:rPr lang="es-ES" sz="2400" b="1" dirty="0"/>
              <a:t>buenas</a:t>
            </a:r>
            <a:r>
              <a:rPr lang="es-ES" sz="2400" dirty="0"/>
              <a:t> </a:t>
            </a:r>
            <a:r>
              <a:rPr lang="es-ES" sz="2400" b="1" dirty="0" smtClean="0"/>
              <a:t>prácticas</a:t>
            </a:r>
            <a:r>
              <a:rPr lang="es-ES" sz="2400" dirty="0" smtClean="0"/>
              <a:t> </a:t>
            </a:r>
            <a:r>
              <a:rPr lang="es-ES" sz="2400" dirty="0"/>
              <a:t>por el PMI que </a:t>
            </a:r>
            <a:r>
              <a:rPr lang="es-ES" sz="2400" dirty="0" smtClean="0"/>
              <a:t>pueden </a:t>
            </a:r>
            <a:r>
              <a:rPr lang="es-ES" sz="2400" dirty="0"/>
              <a:t>aplicar a la mayoría de los </a:t>
            </a:r>
            <a:r>
              <a:rPr lang="es-ES" sz="2400" dirty="0" smtClean="0"/>
              <a:t>proyectos.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400" dirty="0" smtClean="0"/>
              <a:t>Provee un </a:t>
            </a:r>
            <a:r>
              <a:rPr lang="es-ES" sz="2400" b="1" dirty="0"/>
              <a:t>marco</a:t>
            </a:r>
            <a:r>
              <a:rPr lang="es-ES" sz="2400" dirty="0"/>
              <a:t> de referencia formal para </a:t>
            </a:r>
            <a:r>
              <a:rPr lang="es-ES" sz="2400" b="1" dirty="0"/>
              <a:t>desarrollar</a:t>
            </a:r>
            <a:r>
              <a:rPr lang="es-ES" sz="2400" dirty="0"/>
              <a:t> </a:t>
            </a:r>
            <a:r>
              <a:rPr lang="es-ES" sz="2400" b="1" dirty="0"/>
              <a:t>proyectos</a:t>
            </a:r>
            <a:r>
              <a:rPr lang="es-ES" sz="2400" dirty="0"/>
              <a:t>, guiando y orientando a los gerentes de proyectos </a:t>
            </a:r>
            <a:r>
              <a:rPr lang="es-ES" sz="2400" dirty="0" smtClean="0"/>
              <a:t>para </a:t>
            </a:r>
            <a:r>
              <a:rPr lang="es-ES" sz="2400" dirty="0"/>
              <a:t>la </a:t>
            </a:r>
            <a:r>
              <a:rPr lang="es-ES" sz="2400" b="1" dirty="0"/>
              <a:t>construcción</a:t>
            </a:r>
            <a:r>
              <a:rPr lang="es-ES" sz="2400" dirty="0"/>
              <a:t> de </a:t>
            </a:r>
            <a:r>
              <a:rPr lang="es-ES" sz="2400" b="1" dirty="0"/>
              <a:t>resultados</a:t>
            </a:r>
            <a:r>
              <a:rPr lang="es-ES" sz="2400" dirty="0"/>
              <a:t> y alcanzar los </a:t>
            </a:r>
            <a:r>
              <a:rPr lang="es-ES" sz="2400" b="1" dirty="0"/>
              <a:t>objetivos</a:t>
            </a:r>
            <a:r>
              <a:rPr lang="es-ES" sz="2400" dirty="0" smtClean="0"/>
              <a:t>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400" dirty="0" smtClean="0"/>
              <a:t>Se </a:t>
            </a:r>
            <a:r>
              <a:rPr lang="es-ES" sz="2400" dirty="0"/>
              <a:t>requiere la </a:t>
            </a:r>
            <a:r>
              <a:rPr lang="es-ES" sz="2400" b="1" dirty="0"/>
              <a:t>adaptación</a:t>
            </a:r>
            <a:r>
              <a:rPr lang="es-ES" sz="2400" dirty="0"/>
              <a:t> de los contenidos del PMBOK al </a:t>
            </a:r>
            <a:r>
              <a:rPr lang="es-ES" sz="2400" b="1" dirty="0"/>
              <a:t>dominio</a:t>
            </a:r>
            <a:r>
              <a:rPr lang="es-ES" sz="2400" dirty="0"/>
              <a:t> </a:t>
            </a:r>
            <a:r>
              <a:rPr lang="es-ES" sz="2400" b="1" dirty="0"/>
              <a:t>técnico</a:t>
            </a:r>
            <a:r>
              <a:rPr lang="es-ES" sz="2400" dirty="0"/>
              <a:t> y </a:t>
            </a:r>
            <a:r>
              <a:rPr lang="es-ES" sz="2400" dirty="0" smtClean="0"/>
              <a:t>cada </a:t>
            </a:r>
            <a:r>
              <a:rPr lang="es-ES" sz="2400" b="1" dirty="0"/>
              <a:t>proyecto</a:t>
            </a:r>
            <a:r>
              <a:rPr lang="es-ES" sz="2400" dirty="0"/>
              <a:t> en </a:t>
            </a:r>
            <a:r>
              <a:rPr lang="es-ES" sz="2400" b="1" dirty="0"/>
              <a:t>particular</a:t>
            </a:r>
            <a:r>
              <a:rPr lang="es-ES" sz="2400" dirty="0" smtClean="0"/>
              <a:t>.</a:t>
            </a:r>
          </a:p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ES" sz="2400" dirty="0" smtClean="0"/>
              <a:t>Ofrece un </a:t>
            </a:r>
            <a:r>
              <a:rPr lang="es-ES" sz="2400" b="1" dirty="0"/>
              <a:t>método</a:t>
            </a:r>
            <a:r>
              <a:rPr lang="es-ES" sz="2400" dirty="0"/>
              <a:t> </a:t>
            </a:r>
            <a:r>
              <a:rPr lang="es-ES" sz="2400" dirty="0" smtClean="0"/>
              <a:t>para </a:t>
            </a:r>
            <a:r>
              <a:rPr lang="es-ES" sz="2400" b="1" dirty="0"/>
              <a:t>aproximarse</a:t>
            </a:r>
            <a:r>
              <a:rPr lang="es-ES" sz="2400" dirty="0"/>
              <a:t> a un </a:t>
            </a:r>
            <a:r>
              <a:rPr lang="es-ES" sz="2400" b="1" dirty="0"/>
              <a:t>objetivo</a:t>
            </a:r>
            <a:r>
              <a:rPr lang="es-ES" sz="2400" dirty="0"/>
              <a:t>, no debe entenderse cómo una metodología cerrada</a:t>
            </a:r>
            <a:r>
              <a:rPr lang="es-E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9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Guía del PMBOK®</a:t>
            </a:r>
            <a:endParaRPr lang="es-MX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79642"/>
            <a:ext cx="8464454" cy="55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>
              <a:spcBef>
                <a:spcPts val="1800"/>
              </a:spcBef>
              <a:buClr>
                <a:srgbClr val="000000"/>
              </a:buClr>
              <a:buFont typeface="Arial" charset="0"/>
              <a:buChar char="●"/>
            </a:pPr>
            <a:r>
              <a:rPr lang="es-MX" sz="2600" i="1" dirty="0" smtClean="0"/>
              <a:t>La Guía de los Fundamentos para la Dirección de Proyectos (Guía del PMBOK</a:t>
            </a:r>
            <a:r>
              <a:rPr lang="es-MX" sz="2600" i="1" baseline="30000" dirty="0" smtClean="0"/>
              <a:t>®</a:t>
            </a:r>
            <a:r>
              <a:rPr lang="es-MX" sz="2600" i="1" dirty="0" smtClean="0"/>
              <a:t>)</a:t>
            </a:r>
            <a:r>
              <a:rPr lang="es-MX" sz="2600" dirty="0" smtClean="0"/>
              <a:t> – Quinta Edición se usa en todo el mundo como una norma para gestionar proyectos.</a:t>
            </a:r>
          </a:p>
          <a:p>
            <a:pPr marL="714375" lvl="1" indent="-363538" defTabSz="627063">
              <a:spcBef>
                <a:spcPts val="2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/>
              <a:t>Contiene los </a:t>
            </a:r>
            <a:r>
              <a:rPr lang="es-MX" sz="2600" b="1" dirty="0"/>
              <a:t>conceptos</a:t>
            </a:r>
            <a:r>
              <a:rPr lang="es-MX" sz="2600" dirty="0"/>
              <a:t> clave sobre la dirección de proyectos.</a:t>
            </a:r>
          </a:p>
          <a:p>
            <a:pPr marL="714375" lvl="1" indent="-363538" defTabSz="627063">
              <a:spcBef>
                <a:spcPts val="2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/>
              <a:t>Presenta la </a:t>
            </a:r>
            <a:r>
              <a:rPr lang="es-MX" sz="2600" b="1" dirty="0"/>
              <a:t>dirección</a:t>
            </a:r>
            <a:r>
              <a:rPr lang="es-MX" sz="2600" dirty="0"/>
              <a:t> de </a:t>
            </a:r>
            <a:r>
              <a:rPr lang="es-MX" sz="2600" b="1" dirty="0"/>
              <a:t>proyectos</a:t>
            </a:r>
            <a:r>
              <a:rPr lang="es-MX" sz="2600" dirty="0"/>
              <a:t> y el </a:t>
            </a:r>
            <a:r>
              <a:rPr lang="es-MX" sz="2600" b="1" dirty="0"/>
              <a:t>ciclo</a:t>
            </a:r>
            <a:r>
              <a:rPr lang="es-MX" sz="2600" dirty="0"/>
              <a:t> de </a:t>
            </a:r>
            <a:r>
              <a:rPr lang="es-MX" sz="2600" b="1" dirty="0"/>
              <a:t>vida</a:t>
            </a:r>
            <a:r>
              <a:rPr lang="es-MX" sz="2600" dirty="0"/>
              <a:t> del proyecto.</a:t>
            </a:r>
          </a:p>
          <a:p>
            <a:pPr marL="714375" lvl="1" indent="-363538" defTabSz="627063">
              <a:spcBef>
                <a:spcPts val="2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/>
              <a:t>Presenta </a:t>
            </a:r>
            <a:r>
              <a:rPr lang="es-MX" sz="2600" b="1" dirty="0"/>
              <a:t>procesos</a:t>
            </a:r>
            <a:r>
              <a:rPr lang="es-MX" sz="2600" dirty="0"/>
              <a:t> organizados en </a:t>
            </a:r>
            <a:r>
              <a:rPr lang="es-MX" sz="2600" b="1" dirty="0"/>
              <a:t>diez</a:t>
            </a:r>
            <a:r>
              <a:rPr lang="es-MX" sz="2600" dirty="0"/>
              <a:t> </a:t>
            </a:r>
            <a:r>
              <a:rPr lang="es-MX" sz="2600" b="1" dirty="0"/>
              <a:t>Áreas</a:t>
            </a:r>
            <a:r>
              <a:rPr lang="es-MX" sz="2600" dirty="0"/>
              <a:t> de </a:t>
            </a:r>
            <a:r>
              <a:rPr lang="es-MX" sz="2600" b="1" dirty="0"/>
              <a:t>Conocimiento</a:t>
            </a:r>
            <a:r>
              <a:rPr lang="es-MX" sz="2600" dirty="0"/>
              <a:t> y cinco </a:t>
            </a:r>
            <a:r>
              <a:rPr lang="es-MX" sz="2600" b="1" dirty="0"/>
              <a:t>Grupos</a:t>
            </a:r>
            <a:r>
              <a:rPr lang="es-MX" sz="2600" dirty="0"/>
              <a:t> de </a:t>
            </a:r>
            <a:r>
              <a:rPr lang="es-MX" sz="2600" b="1" dirty="0"/>
              <a:t>Procesos</a:t>
            </a:r>
            <a:r>
              <a:rPr lang="es-MX" sz="2600" dirty="0"/>
              <a:t>.</a:t>
            </a:r>
          </a:p>
          <a:p>
            <a:pPr marL="714375" lvl="1" indent="-363538" defTabSz="627063">
              <a:spcBef>
                <a:spcPts val="2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600" dirty="0"/>
              <a:t>Promueve la adopción de una </a:t>
            </a:r>
            <a:r>
              <a:rPr lang="es-MX" sz="2600" b="1" dirty="0"/>
              <a:t>vocabulario</a:t>
            </a:r>
            <a:r>
              <a:rPr lang="es-MX" sz="2600" dirty="0"/>
              <a:t> </a:t>
            </a:r>
            <a:r>
              <a:rPr lang="es-MX" sz="2600" dirty="0" smtClean="0"/>
              <a:t>común.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7149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449" y="319484"/>
            <a:ext cx="5093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Etapas de Dirección de Proyectos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9600" y="2102175"/>
            <a:ext cx="7495600" cy="1903156"/>
            <a:chOff x="619588" y="2168163"/>
            <a:chExt cx="7495600" cy="1903156"/>
          </a:xfrm>
        </p:grpSpPr>
        <p:sp>
          <p:nvSpPr>
            <p:cNvPr id="3" name="Pentagon 2"/>
            <p:cNvSpPr/>
            <p:nvPr/>
          </p:nvSpPr>
          <p:spPr bwMode="auto">
            <a:xfrm>
              <a:off x="678732" y="2168163"/>
              <a:ext cx="7436456" cy="1340741"/>
            </a:xfrm>
            <a:prstGeom prst="homePlate">
              <a:avLst>
                <a:gd name="adj" fmla="val 28056"/>
              </a:avLst>
            </a:prstGeom>
            <a:solidFill>
              <a:srgbClr val="456B8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3960000" tIns="36000" rIns="1584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+mj-lt"/>
                </a:rPr>
                <a:t>                 </a:t>
              </a:r>
              <a:r>
                <a:rPr lang="es-MX" sz="1600" b="1" dirty="0" smtClean="0">
                  <a:solidFill>
                    <a:schemeClr val="bg1"/>
                  </a:solidFill>
                  <a:latin typeface="+mj-lt"/>
                </a:rPr>
                <a:t>Monitoreo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s-MX" sz="1600" b="1" dirty="0" smtClean="0">
                  <a:solidFill>
                    <a:schemeClr val="bg1"/>
                  </a:solidFill>
                  <a:latin typeface="+mj-lt"/>
                </a:rPr>
                <a:t>           y Control</a:t>
              </a:r>
              <a:endParaRPr lang="es-MX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Pentagon 3"/>
            <p:cNvSpPr/>
            <p:nvPr/>
          </p:nvSpPr>
          <p:spPr bwMode="auto">
            <a:xfrm>
              <a:off x="790537" y="2289685"/>
              <a:ext cx="1696132" cy="1034666"/>
            </a:xfrm>
            <a:prstGeom prst="homePlate">
              <a:avLst>
                <a:gd name="adj" fmla="val 28056"/>
              </a:avLst>
            </a:prstGeom>
            <a:solidFill>
              <a:srgbClr val="D3E1E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36000" tIns="44865" rIns="36000" bIns="4486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Iniciación</a:t>
              </a:r>
              <a:endPara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Chevron 5"/>
            <p:cNvSpPr/>
            <p:nvPr/>
          </p:nvSpPr>
          <p:spPr bwMode="auto">
            <a:xfrm>
              <a:off x="2170365" y="2289569"/>
              <a:ext cx="1817800" cy="1034781"/>
            </a:xfrm>
            <a:prstGeom prst="chevron">
              <a:avLst>
                <a:gd name="adj" fmla="val 27756"/>
              </a:avLst>
            </a:prstGeom>
            <a:solidFill>
              <a:srgbClr val="B8CFE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36000" tIns="44865" rIns="36000" bIns="4486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Planificación</a:t>
              </a:r>
            </a:p>
          </p:txBody>
        </p:sp>
        <p:sp>
          <p:nvSpPr>
            <p:cNvPr id="7" name="Chevron 6"/>
            <p:cNvSpPr/>
            <p:nvPr/>
          </p:nvSpPr>
          <p:spPr bwMode="auto">
            <a:xfrm>
              <a:off x="3651805" y="2289569"/>
              <a:ext cx="1617780" cy="1034781"/>
            </a:xfrm>
            <a:prstGeom prst="chevron">
              <a:avLst>
                <a:gd name="adj" fmla="val 27756"/>
              </a:avLst>
            </a:prstGeom>
            <a:solidFill>
              <a:srgbClr val="7CA0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36000" tIns="44865" rIns="36000" bIns="4486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Ejecución</a:t>
              </a:r>
            </a:p>
          </p:txBody>
        </p:sp>
        <p:sp>
          <p:nvSpPr>
            <p:cNvPr id="8" name="Chevron 7"/>
            <p:cNvSpPr/>
            <p:nvPr/>
          </p:nvSpPr>
          <p:spPr bwMode="auto">
            <a:xfrm>
              <a:off x="6105634" y="2298996"/>
              <a:ext cx="1817800" cy="1034781"/>
            </a:xfrm>
            <a:prstGeom prst="chevron">
              <a:avLst>
                <a:gd name="adj" fmla="val 27756"/>
              </a:avLst>
            </a:prstGeom>
            <a:solidFill>
              <a:srgbClr val="003A6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36000" tIns="44865" rIns="36000" bIns="44865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Cierre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588" y="3609654"/>
              <a:ext cx="7105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 smtClean="0">
                  <a:latin typeface="+mj-lt"/>
                </a:rPr>
                <a:t>         </a:t>
              </a:r>
              <a:r>
                <a:rPr lang="es-MX" sz="2000" dirty="0" smtClean="0">
                  <a:latin typeface="+mj-lt"/>
                </a:rPr>
                <a:t>Iniciar        Planificar        Hacer    Verificar y Actuar        Fin</a:t>
              </a:r>
              <a:endParaRPr lang="es-MX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Inicio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48823"/>
            <a:ext cx="8464454" cy="473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s-MX" sz="2600" dirty="0" smtClean="0"/>
              <a:t>¿Qué se logra a través de los procesos en la etapa de inicio?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</a:t>
            </a:r>
            <a:r>
              <a:rPr lang="es-MX" sz="2600" b="1" dirty="0" smtClean="0"/>
              <a:t>inicia</a:t>
            </a:r>
            <a:r>
              <a:rPr lang="es-MX" sz="2600" dirty="0" smtClean="0"/>
              <a:t> un proyecto o una fase.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desarrolla el </a:t>
            </a:r>
            <a:r>
              <a:rPr lang="es-MX" sz="2600" b="1" dirty="0" smtClean="0"/>
              <a:t>acta</a:t>
            </a:r>
            <a:r>
              <a:rPr lang="es-MX" sz="2600" dirty="0" smtClean="0"/>
              <a:t> de </a:t>
            </a:r>
            <a:r>
              <a:rPr lang="es-MX" sz="2600" b="1" dirty="0" smtClean="0"/>
              <a:t>constitución</a:t>
            </a:r>
            <a:r>
              <a:rPr lang="es-MX" sz="2600" dirty="0" smtClean="0"/>
              <a:t> del proyecto.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identifican </a:t>
            </a:r>
            <a:r>
              <a:rPr lang="es-MX" sz="2600" dirty="0"/>
              <a:t>y analizan </a:t>
            </a:r>
            <a:r>
              <a:rPr lang="es-MX" sz="2600" dirty="0" smtClean="0"/>
              <a:t>las </a:t>
            </a:r>
            <a:r>
              <a:rPr lang="es-MX" sz="2600" b="1" dirty="0" smtClean="0"/>
              <a:t>partes</a:t>
            </a:r>
            <a:r>
              <a:rPr lang="es-MX" sz="2600" dirty="0" smtClean="0"/>
              <a:t> </a:t>
            </a:r>
            <a:r>
              <a:rPr lang="es-MX" sz="2600" b="1" dirty="0" smtClean="0"/>
              <a:t>interesadas</a:t>
            </a:r>
            <a:r>
              <a:rPr lang="es-MX" sz="2600" dirty="0" smtClean="0"/>
              <a:t>.</a:t>
            </a:r>
            <a:endParaRPr lang="es-MX" sz="2600" dirty="0" smtClean="0"/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define la </a:t>
            </a:r>
            <a:r>
              <a:rPr lang="es-MX" sz="2600" b="1" dirty="0" smtClean="0"/>
              <a:t>visión</a:t>
            </a:r>
            <a:r>
              <a:rPr lang="es-MX" sz="2600" dirty="0" smtClean="0"/>
              <a:t>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</a:t>
            </a:r>
            <a:r>
              <a:rPr lang="es-MX" sz="2600" b="1" dirty="0" smtClean="0"/>
              <a:t>autoriza</a:t>
            </a:r>
            <a:r>
              <a:rPr lang="es-MX" sz="2600" dirty="0" smtClean="0"/>
              <a:t> el proyecto.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</a:t>
            </a:r>
            <a:r>
              <a:rPr lang="es-MX" sz="2600" b="1" dirty="0" smtClean="0"/>
              <a:t>asigna</a:t>
            </a:r>
            <a:r>
              <a:rPr lang="es-MX" sz="2600" dirty="0" smtClean="0"/>
              <a:t> el </a:t>
            </a:r>
            <a:r>
              <a:rPr lang="es-MX" sz="2600" b="1" dirty="0" smtClean="0"/>
              <a:t>director</a:t>
            </a:r>
            <a:r>
              <a:rPr lang="es-MX" sz="2600" dirty="0" smtClean="0"/>
              <a:t> del proyecto.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909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Planificación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65173" y="804226"/>
            <a:ext cx="8593090" cy="41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2400"/>
              </a:spcBef>
              <a:buClr>
                <a:srgbClr val="000000"/>
              </a:buClr>
            </a:pPr>
            <a:r>
              <a:rPr lang="es-MX" sz="2600" dirty="0" smtClean="0"/>
              <a:t>¿Porqué es importante la planificación del proyecto?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Para definir la </a:t>
            </a:r>
            <a:r>
              <a:rPr lang="es-MX" sz="2600" b="1" dirty="0" smtClean="0"/>
              <a:t>forma</a:t>
            </a:r>
            <a:r>
              <a:rPr lang="es-MX" sz="2600" dirty="0" smtClean="0"/>
              <a:t> de </a:t>
            </a:r>
            <a:r>
              <a:rPr lang="es-MX" sz="2600" b="1" dirty="0" smtClean="0"/>
              <a:t>hacer</a:t>
            </a:r>
            <a:r>
              <a:rPr lang="es-MX" sz="2600" dirty="0" smtClean="0"/>
              <a:t> lo que se estableció en la fase anterior.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Para </a:t>
            </a:r>
            <a:r>
              <a:rPr lang="es-MX" sz="2600" b="1" dirty="0"/>
              <a:t>ahorrar</a:t>
            </a:r>
            <a:r>
              <a:rPr lang="es-MX" sz="2600" dirty="0"/>
              <a:t> recursos, tiempo y dinero</a:t>
            </a:r>
            <a:r>
              <a:rPr lang="es-MX" sz="2600" dirty="0" smtClean="0"/>
              <a:t>.</a:t>
            </a:r>
            <a:endParaRPr lang="es-MX" sz="2600" dirty="0"/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/>
              <a:t>Para aumentar la </a:t>
            </a:r>
            <a:r>
              <a:rPr lang="es-MX" sz="2600" b="1" dirty="0"/>
              <a:t>aceptación</a:t>
            </a:r>
            <a:r>
              <a:rPr lang="es-MX" sz="2600" dirty="0"/>
              <a:t> y el </a:t>
            </a:r>
            <a:r>
              <a:rPr lang="es-MX" sz="2600" b="1" dirty="0"/>
              <a:t>compromiso</a:t>
            </a:r>
            <a:r>
              <a:rPr lang="es-MX" sz="2600" dirty="0"/>
              <a:t> de los </a:t>
            </a:r>
            <a:r>
              <a:rPr lang="es-MX" sz="2600" b="1" dirty="0"/>
              <a:t>interesados</a:t>
            </a:r>
            <a:r>
              <a:rPr lang="es-MX" sz="2600" dirty="0"/>
              <a:t>.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/>
              <a:t>Para analizar si los </a:t>
            </a:r>
            <a:r>
              <a:rPr lang="es-MX" sz="2600" b="1" dirty="0"/>
              <a:t>objetivos</a:t>
            </a:r>
            <a:r>
              <a:rPr lang="es-MX" sz="2600" dirty="0"/>
              <a:t> se </a:t>
            </a:r>
            <a:r>
              <a:rPr lang="es-MX" sz="2600" b="1" dirty="0"/>
              <a:t>pueden</a:t>
            </a:r>
            <a:r>
              <a:rPr lang="es-MX" sz="2600" dirty="0"/>
              <a:t> </a:t>
            </a:r>
            <a:r>
              <a:rPr lang="es-MX" sz="2600" b="1" dirty="0"/>
              <a:t>alcanzar</a:t>
            </a:r>
            <a:r>
              <a:rPr lang="es-MX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1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79512" y="774116"/>
            <a:ext cx="8469785" cy="404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3000"/>
              </a:spcBef>
              <a:buClr>
                <a:srgbClr val="000000"/>
              </a:buClr>
            </a:pPr>
            <a:r>
              <a:rPr lang="es-MX" sz="2600" dirty="0" smtClean="0"/>
              <a:t>¿De qué se encargan los procesos en el grupo de procesos de ejecución?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/>
              <a:t>De </a:t>
            </a:r>
            <a:r>
              <a:rPr lang="es-MX" sz="2600" b="1" dirty="0"/>
              <a:t>completar</a:t>
            </a:r>
            <a:r>
              <a:rPr lang="es-MX" sz="2600" dirty="0"/>
              <a:t> </a:t>
            </a:r>
            <a:r>
              <a:rPr lang="es-MX" sz="2600" dirty="0" smtClean="0"/>
              <a:t>el </a:t>
            </a:r>
            <a:r>
              <a:rPr lang="es-MX" sz="2600" dirty="0"/>
              <a:t>proyecto como se </a:t>
            </a:r>
            <a:r>
              <a:rPr lang="es-MX" sz="2600" b="1" dirty="0"/>
              <a:t>define</a:t>
            </a:r>
            <a:r>
              <a:rPr lang="es-MX" sz="2600" dirty="0"/>
              <a:t> en el </a:t>
            </a:r>
            <a:r>
              <a:rPr lang="es-MX" sz="2600" b="1" dirty="0"/>
              <a:t>plan</a:t>
            </a:r>
            <a:r>
              <a:rPr lang="es-MX" sz="2600" dirty="0"/>
              <a:t> para la dirección del proyecto.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/>
              <a:t>De </a:t>
            </a:r>
            <a:r>
              <a:rPr lang="es-MX" sz="2600" b="1" dirty="0"/>
              <a:t>cumplir</a:t>
            </a:r>
            <a:r>
              <a:rPr lang="es-MX" sz="2600" dirty="0"/>
              <a:t> con los </a:t>
            </a:r>
            <a:r>
              <a:rPr lang="es-MX" sz="2600" b="1" dirty="0"/>
              <a:t>objetivos</a:t>
            </a:r>
            <a:r>
              <a:rPr lang="es-MX" sz="2600" dirty="0"/>
              <a:t> del proyecto dentro del </a:t>
            </a:r>
            <a:r>
              <a:rPr lang="es-MX" sz="2600" b="1" dirty="0"/>
              <a:t>presupuesto</a:t>
            </a:r>
            <a:r>
              <a:rPr lang="es-MX" sz="2600" dirty="0"/>
              <a:t> y del </a:t>
            </a:r>
            <a:r>
              <a:rPr lang="es-MX" sz="2600" b="1" dirty="0"/>
              <a:t>cronograma</a:t>
            </a:r>
            <a:r>
              <a:rPr lang="es-MX" sz="2600" dirty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/>
              <a:t>De </a:t>
            </a:r>
            <a:r>
              <a:rPr lang="es-MX" sz="2600" b="1" dirty="0"/>
              <a:t>gestionar</a:t>
            </a:r>
            <a:r>
              <a:rPr lang="es-MX" sz="2600" dirty="0"/>
              <a:t> a la </a:t>
            </a:r>
            <a:r>
              <a:rPr lang="es-MX" sz="2600" b="1" dirty="0"/>
              <a:t>gente</a:t>
            </a:r>
            <a:r>
              <a:rPr lang="es-MX" sz="2600" dirty="0"/>
              <a:t> y las </a:t>
            </a:r>
            <a:r>
              <a:rPr lang="es-MX" sz="2600" b="1" dirty="0"/>
              <a:t>comunicaciones</a:t>
            </a:r>
            <a:r>
              <a:rPr lang="es-MX" sz="2600" dirty="0"/>
              <a:t>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Ejecución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Monitoreo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 Control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990927"/>
            <a:ext cx="8464454" cy="44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3000"/>
              </a:spcBef>
              <a:buClr>
                <a:srgbClr val="000000"/>
              </a:buClr>
            </a:pPr>
            <a:r>
              <a:rPr lang="es-MX" sz="2600" dirty="0" smtClean="0"/>
              <a:t>¿Cuáles son los beneficios de las actividades de monitoreo y control?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El </a:t>
            </a:r>
            <a:r>
              <a:rPr lang="es-MX" sz="2600" b="1" dirty="0" smtClean="0"/>
              <a:t>desempeño</a:t>
            </a:r>
            <a:r>
              <a:rPr lang="es-MX" sz="2600" dirty="0" smtClean="0"/>
              <a:t> se </a:t>
            </a:r>
            <a:r>
              <a:rPr lang="es-MX" sz="2600" b="1" dirty="0" smtClean="0"/>
              <a:t>mide</a:t>
            </a:r>
            <a:r>
              <a:rPr lang="es-MX" sz="2600" dirty="0" smtClean="0"/>
              <a:t> y se analiza regularmente.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identifican las </a:t>
            </a:r>
            <a:r>
              <a:rPr lang="es-MX" sz="2600" b="1" dirty="0" smtClean="0"/>
              <a:t>variaciones</a:t>
            </a:r>
            <a:r>
              <a:rPr lang="es-MX" sz="2600" dirty="0" smtClean="0"/>
              <a:t> del </a:t>
            </a:r>
            <a:r>
              <a:rPr lang="es-MX" sz="2600" b="1" dirty="0" smtClean="0"/>
              <a:t>plan</a:t>
            </a:r>
            <a:r>
              <a:rPr lang="es-MX" sz="2600" dirty="0" smtClean="0"/>
              <a:t> para la dirección del proyecto.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controlan los </a:t>
            </a:r>
            <a:r>
              <a:rPr lang="es-MX" sz="2600" b="1" dirty="0" smtClean="0"/>
              <a:t>cambios</a:t>
            </a:r>
            <a:r>
              <a:rPr lang="es-MX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Se proporciona visibilidad de la </a:t>
            </a:r>
            <a:r>
              <a:rPr lang="es-MX" sz="2600" b="1" dirty="0" smtClean="0"/>
              <a:t>salud</a:t>
            </a:r>
            <a:r>
              <a:rPr lang="es-MX" sz="2600" dirty="0" smtClean="0"/>
              <a:t> del </a:t>
            </a:r>
            <a:r>
              <a:rPr lang="es-MX" sz="2600" b="1" dirty="0" smtClean="0"/>
              <a:t>proyecto</a:t>
            </a:r>
            <a:r>
              <a:rPr lang="es-MX" sz="2600" dirty="0" smtClean="0"/>
              <a:t>.</a:t>
            </a:r>
            <a:endParaRPr lang="es-MX" sz="2600" dirty="0" smtClean="0"/>
          </a:p>
        </p:txBody>
      </p:sp>
    </p:spTree>
    <p:extLst>
      <p:ext uri="{BB962C8B-B14F-4D97-AF65-F5344CB8AC3E}">
        <p14:creationId xmlns:p14="http://schemas.microsoft.com/office/powerpoint/2010/main" val="24101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Cierre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7504" y="936204"/>
            <a:ext cx="8536462" cy="559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3000"/>
              </a:spcBef>
              <a:buClr>
                <a:srgbClr val="000000"/>
              </a:buClr>
            </a:pPr>
            <a:r>
              <a:rPr lang="es-MX" sz="2600" dirty="0" smtClean="0"/>
              <a:t>¿Qué implica el cierre de un proyecto o una fase?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Obtener la </a:t>
            </a:r>
            <a:r>
              <a:rPr lang="es-MX" sz="2600" b="1" dirty="0" smtClean="0"/>
              <a:t>aceptación</a:t>
            </a:r>
            <a:r>
              <a:rPr lang="es-MX" sz="2600" dirty="0" smtClean="0"/>
              <a:t> del </a:t>
            </a:r>
            <a:r>
              <a:rPr lang="es-MX" sz="2600" b="1" dirty="0" smtClean="0"/>
              <a:t>cliente</a:t>
            </a:r>
            <a:r>
              <a:rPr lang="es-MX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Hacer </a:t>
            </a:r>
            <a:r>
              <a:rPr lang="es-MX" sz="2600" b="1" dirty="0" smtClean="0"/>
              <a:t>revisiones</a:t>
            </a:r>
            <a:r>
              <a:rPr lang="es-MX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Registrar las </a:t>
            </a:r>
            <a:r>
              <a:rPr lang="es-MX" sz="2600" b="1" dirty="0" smtClean="0"/>
              <a:t>lecciones</a:t>
            </a:r>
            <a:r>
              <a:rPr lang="es-MX" sz="2600" dirty="0" smtClean="0"/>
              <a:t> </a:t>
            </a:r>
            <a:r>
              <a:rPr lang="es-MX" sz="2600" b="1" dirty="0" smtClean="0"/>
              <a:t>aprendidas</a:t>
            </a:r>
            <a:r>
              <a:rPr lang="es-MX" sz="2600" dirty="0" smtClean="0"/>
              <a:t> y archivar todos los </a:t>
            </a:r>
            <a:r>
              <a:rPr lang="es-MX" sz="2600" b="1" dirty="0" smtClean="0"/>
              <a:t>documentos</a:t>
            </a:r>
            <a:r>
              <a:rPr lang="es-MX" sz="2600" dirty="0" smtClean="0"/>
              <a:t> del proyecto.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/>
              <a:t>Actualizar los </a:t>
            </a:r>
            <a:r>
              <a:rPr lang="es-MX" sz="2600" b="1" dirty="0" smtClean="0"/>
              <a:t>activos</a:t>
            </a:r>
            <a:r>
              <a:rPr lang="es-MX" sz="2600" dirty="0" smtClean="0"/>
              <a:t> de los </a:t>
            </a:r>
            <a:r>
              <a:rPr lang="es-MX" sz="2600" b="1" dirty="0" smtClean="0"/>
              <a:t>procesos</a:t>
            </a:r>
            <a:r>
              <a:rPr lang="es-MX" sz="2600" dirty="0" smtClean="0"/>
              <a:t> de la organización.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b="1" dirty="0" smtClean="0"/>
              <a:t>Terminar</a:t>
            </a:r>
            <a:r>
              <a:rPr lang="es-MX" sz="2600" dirty="0" smtClean="0"/>
              <a:t> cualquier </a:t>
            </a:r>
            <a:r>
              <a:rPr lang="es-MX" sz="2600" b="1" dirty="0" smtClean="0"/>
              <a:t>acuerdo</a:t>
            </a:r>
            <a:r>
              <a:rPr lang="es-MX" sz="2600" dirty="0" smtClean="0"/>
              <a:t> </a:t>
            </a:r>
            <a:r>
              <a:rPr lang="es-MX" sz="2600" b="1" dirty="0" smtClean="0"/>
              <a:t>relevante</a:t>
            </a:r>
            <a:r>
              <a:rPr lang="es-MX" sz="2600" dirty="0" smtClean="0"/>
              <a:t>.</a:t>
            </a:r>
          </a:p>
          <a:p>
            <a:pPr marL="363538" lvl="1" indent="-363538" defTabSz="627063">
              <a:spcBef>
                <a:spcPts val="30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b="1" dirty="0" smtClean="0"/>
              <a:t>Valorar</a:t>
            </a:r>
            <a:r>
              <a:rPr lang="es-MX" sz="2600" dirty="0" smtClean="0"/>
              <a:t> a los </a:t>
            </a:r>
            <a:r>
              <a:rPr lang="es-MX" sz="2600" b="1" dirty="0" smtClean="0"/>
              <a:t>miembros</a:t>
            </a:r>
            <a:r>
              <a:rPr lang="es-MX" sz="2600" dirty="0" smtClean="0"/>
              <a:t> del equipo y </a:t>
            </a:r>
            <a:r>
              <a:rPr lang="es-MX" sz="2600" b="1" dirty="0" smtClean="0"/>
              <a:t>liberar</a:t>
            </a:r>
            <a:r>
              <a:rPr lang="es-MX" sz="2600" dirty="0" smtClean="0"/>
              <a:t> los </a:t>
            </a:r>
            <a:r>
              <a:rPr lang="es-MX" sz="2600" b="1" dirty="0" smtClean="0"/>
              <a:t>recursos</a:t>
            </a:r>
            <a:r>
              <a:rPr lang="es-MX" sz="2600" dirty="0" smtClean="0"/>
              <a:t>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4861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Operaciones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vs. Proyectos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51519" y="807044"/>
            <a:ext cx="8482873" cy="473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 eaLnBrk="0" fontAlgn="base" hangingPunct="0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b="1" dirty="0" smtClean="0">
                <a:latin typeface="+mn-lt"/>
              </a:rPr>
              <a:t>El trabajo operacional </a:t>
            </a:r>
            <a:r>
              <a:rPr lang="es-MX" sz="2400" dirty="0" smtClean="0">
                <a:latin typeface="+mn-lt"/>
              </a:rPr>
              <a:t>no es lo mismo que un </a:t>
            </a:r>
            <a:r>
              <a:rPr lang="es-MX" sz="2400" b="1" dirty="0" smtClean="0">
                <a:latin typeface="+mn-lt"/>
              </a:rPr>
              <a:t>proyecto</a:t>
            </a:r>
            <a:r>
              <a:rPr lang="es-MX" sz="2400" dirty="0" smtClean="0">
                <a:latin typeface="+mn-lt"/>
              </a:rPr>
              <a:t>.</a:t>
            </a:r>
          </a:p>
          <a:p>
            <a:pPr marL="363538" indent="-363538" eaLnBrk="0" fontAlgn="base" hangingPunct="0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Las </a:t>
            </a:r>
            <a:r>
              <a:rPr lang="es-MX" sz="2400" b="1" dirty="0" smtClean="0">
                <a:latin typeface="+mn-lt"/>
              </a:rPr>
              <a:t>operaciones</a:t>
            </a:r>
            <a:r>
              <a:rPr lang="es-MX" sz="2400" dirty="0" smtClean="0">
                <a:latin typeface="+mn-lt"/>
              </a:rPr>
              <a:t> son </a:t>
            </a:r>
            <a:r>
              <a:rPr lang="es-MX" sz="2400" b="1" dirty="0" smtClean="0">
                <a:latin typeface="+mn-lt"/>
              </a:rPr>
              <a:t>constantes</a:t>
            </a:r>
            <a:r>
              <a:rPr lang="es-MX" sz="2400" dirty="0" smtClean="0">
                <a:latin typeface="+mn-lt"/>
              </a:rPr>
              <a:t> y soportan al negocio y los sistemas de la organización.</a:t>
            </a:r>
          </a:p>
          <a:p>
            <a:pPr marL="363538" indent="-363538" eaLnBrk="0" fontAlgn="base" hangingPunct="0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Un </a:t>
            </a:r>
            <a:r>
              <a:rPr lang="es-MX" sz="2400" b="1" dirty="0" smtClean="0">
                <a:latin typeface="+mn-lt"/>
              </a:rPr>
              <a:t>proyecto</a:t>
            </a:r>
            <a:r>
              <a:rPr lang="es-MX" sz="2400" dirty="0" smtClean="0">
                <a:latin typeface="+mn-lt"/>
              </a:rPr>
              <a:t> es </a:t>
            </a:r>
            <a:r>
              <a:rPr lang="es-MX" sz="2400" b="1" dirty="0" smtClean="0">
                <a:latin typeface="+mn-lt"/>
              </a:rPr>
              <a:t>finito</a:t>
            </a:r>
            <a:r>
              <a:rPr lang="es-MX" sz="2400" dirty="0" smtClean="0">
                <a:latin typeface="+mn-lt"/>
              </a:rPr>
              <a:t>; termina cuando se alcanza el objetivo o resultado deseado.</a:t>
            </a:r>
          </a:p>
          <a:p>
            <a:pPr marL="363538" indent="-363538" eaLnBrk="0" fontAlgn="base" hangingPunct="0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Cuando un </a:t>
            </a:r>
            <a:r>
              <a:rPr lang="es-MX" sz="2400" b="1" dirty="0" smtClean="0">
                <a:latin typeface="+mn-lt"/>
              </a:rPr>
              <a:t>proyecto</a:t>
            </a:r>
            <a:r>
              <a:rPr lang="es-MX" sz="2400" dirty="0" smtClean="0">
                <a:latin typeface="+mn-lt"/>
              </a:rPr>
              <a:t> llega a su </a:t>
            </a:r>
            <a:r>
              <a:rPr lang="es-MX" sz="2400" b="1" dirty="0" smtClean="0">
                <a:latin typeface="+mn-lt"/>
              </a:rPr>
              <a:t>fin</a:t>
            </a:r>
            <a:r>
              <a:rPr lang="es-MX" sz="2400" dirty="0" smtClean="0">
                <a:latin typeface="+mn-lt"/>
              </a:rPr>
              <a:t>, el </a:t>
            </a:r>
            <a:r>
              <a:rPr lang="es-MX" sz="2400" b="1" dirty="0" smtClean="0">
                <a:latin typeface="+mn-lt"/>
              </a:rPr>
              <a:t>producto</a:t>
            </a:r>
            <a:r>
              <a:rPr lang="es-MX" sz="2400" dirty="0" smtClean="0">
                <a:latin typeface="+mn-lt"/>
              </a:rPr>
              <a:t> de éste normalmente se </a:t>
            </a:r>
            <a:r>
              <a:rPr lang="es-MX" sz="2400" b="1" dirty="0" smtClean="0">
                <a:latin typeface="+mn-lt"/>
              </a:rPr>
              <a:t>entrega</a:t>
            </a:r>
            <a:r>
              <a:rPr lang="es-MX" sz="2400" dirty="0" smtClean="0">
                <a:latin typeface="+mn-lt"/>
              </a:rPr>
              <a:t> a las </a:t>
            </a:r>
            <a:r>
              <a:rPr lang="es-MX" sz="2400" b="1" dirty="0" smtClean="0">
                <a:latin typeface="+mn-lt"/>
              </a:rPr>
              <a:t>operaciones</a:t>
            </a:r>
            <a:r>
              <a:rPr lang="es-MX" sz="24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1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Herramientas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7504" y="998416"/>
            <a:ext cx="8536462" cy="48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lvl="1" indent="-36353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>
                <a:latin typeface="+mn-lt"/>
              </a:rPr>
              <a:t>Se utilizan para facilitar la </a:t>
            </a:r>
            <a:r>
              <a:rPr lang="es-ES" sz="2600" b="1" dirty="0" smtClean="0">
                <a:latin typeface="+mn-lt"/>
              </a:rPr>
              <a:t>planificación</a:t>
            </a:r>
            <a:r>
              <a:rPr lang="es-ES" sz="2600" dirty="0" smtClean="0">
                <a:latin typeface="+mn-lt"/>
              </a:rPr>
              <a:t>, </a:t>
            </a:r>
            <a:r>
              <a:rPr lang="es-ES" sz="2600" b="1" dirty="0" smtClean="0">
                <a:latin typeface="+mn-lt"/>
              </a:rPr>
              <a:t>monitorización</a:t>
            </a:r>
            <a:r>
              <a:rPr lang="es-ES" sz="2600" dirty="0" smtClean="0">
                <a:latin typeface="+mn-lt"/>
              </a:rPr>
              <a:t> y </a:t>
            </a:r>
            <a:r>
              <a:rPr lang="es-ES" sz="2600" b="1" dirty="0" smtClean="0">
                <a:latin typeface="+mn-lt"/>
              </a:rPr>
              <a:t>control</a:t>
            </a:r>
            <a:r>
              <a:rPr lang="es-ES" sz="2600" dirty="0" smtClean="0">
                <a:latin typeface="+mn-lt"/>
              </a:rPr>
              <a:t> que todo director de proyectos debe llevar a cabo.</a:t>
            </a:r>
          </a:p>
          <a:p>
            <a:pPr marL="363538" lvl="1" indent="-36353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ES" sz="2600" dirty="0" smtClean="0">
                <a:latin typeface="+mn-lt"/>
              </a:rPr>
              <a:t>Hoy día, en el mercado, existen numerosas soluciones:</a:t>
            </a:r>
          </a:p>
          <a:p>
            <a:pPr marL="715963" lvl="1" indent="-35718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-"/>
            </a:pPr>
            <a:r>
              <a:rPr lang="es-ES" sz="2600" dirty="0" smtClean="0">
                <a:latin typeface="+mn-lt"/>
              </a:rPr>
              <a:t>Gratuitas</a:t>
            </a:r>
          </a:p>
          <a:p>
            <a:pPr marL="715963" lvl="1" indent="-35718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-"/>
            </a:pPr>
            <a:r>
              <a:rPr lang="es-ES" sz="2600" dirty="0" smtClean="0">
                <a:latin typeface="+mn-lt"/>
              </a:rPr>
              <a:t>De pago</a:t>
            </a:r>
          </a:p>
          <a:p>
            <a:pPr marL="715963" lvl="1" indent="-35718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-"/>
            </a:pPr>
            <a:r>
              <a:rPr lang="es-ES" sz="2600" dirty="0" smtClean="0">
                <a:latin typeface="+mn-lt"/>
              </a:rPr>
              <a:t>Específicas para planear</a:t>
            </a:r>
          </a:p>
          <a:p>
            <a:pPr marL="715963" lvl="1" indent="-357188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Symbol" panose="05050102010706020507" pitchFamily="18" charset="2"/>
              <a:buChar char="-"/>
            </a:pPr>
            <a:r>
              <a:rPr lang="es-ES" sz="2600" dirty="0" smtClean="0">
                <a:latin typeface="+mn-lt"/>
              </a:rPr>
              <a:t>Orientadas a la creación de un entorno colaborativo</a:t>
            </a:r>
          </a:p>
        </p:txBody>
      </p:sp>
    </p:spTree>
    <p:extLst>
      <p:ext uri="{BB962C8B-B14F-4D97-AF65-F5344CB8AC3E}">
        <p14:creationId xmlns:p14="http://schemas.microsoft.com/office/powerpoint/2010/main" val="1206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276813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Herramientas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991172" y="811212"/>
            <a:ext cx="4875461" cy="54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>
                <a:latin typeface="+mj-lt"/>
                <a:cs typeface="Arial" panose="020B0604020202020204" pitchFamily="34" charset="0"/>
              </a:rPr>
              <a:t>MS Project</a:t>
            </a:r>
            <a:endParaRPr lang="es-MX" sz="2600" dirty="0">
              <a:latin typeface="+mj-lt"/>
              <a:cs typeface="Arial" panose="020B0604020202020204" pitchFamily="34" charset="0"/>
            </a:endParaRP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smtClean="0">
                <a:latin typeface="+mj-lt"/>
                <a:cs typeface="Arial" panose="020B0604020202020204" pitchFamily="34" charset="0"/>
              </a:rPr>
              <a:t>Primavera P6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600" dirty="0" err="1">
                <a:latin typeface="+mj-lt"/>
                <a:cs typeface="Arial" panose="020B0604020202020204" pitchFamily="34" charset="0"/>
              </a:rPr>
              <a:t>Workfront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600" dirty="0" err="1">
                <a:latin typeface="+mj-lt"/>
                <a:cs typeface="Arial" panose="020B0604020202020204" pitchFamily="34" charset="0"/>
              </a:rPr>
              <a:t>Buildtools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Construction 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Mgmt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600" dirty="0" err="1">
                <a:latin typeface="+mj-lt"/>
                <a:cs typeface="Arial" panose="020B0604020202020204" pitchFamily="34" charset="0"/>
              </a:rPr>
              <a:t>VisionFlow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600" dirty="0" err="1">
                <a:latin typeface="+mj-lt"/>
                <a:cs typeface="Arial" panose="020B0604020202020204" pitchFamily="34" charset="0"/>
              </a:rPr>
              <a:t>ManageEngine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ServiceDesk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Plus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n-US" sz="2600" dirty="0" smtClean="0">
                <a:latin typeface="+mj-lt"/>
                <a:cs typeface="Arial" panose="020B0604020202020204" pitchFamily="34" charset="0"/>
              </a:rPr>
              <a:t>JIRA (</a:t>
            </a:r>
            <a:r>
              <a:rPr lang="en-US" sz="2600" dirty="0" err="1" smtClean="0">
                <a:latin typeface="+mj-lt"/>
                <a:cs typeface="Arial" panose="020B0604020202020204" pitchFamily="34" charset="0"/>
              </a:rPr>
              <a:t>ágil</a:t>
            </a:r>
            <a:r>
              <a:rPr lang="en-US" sz="26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363538" lvl="1" indent="-363538" defTabSz="627063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es-MX" sz="2600" dirty="0" err="1" smtClean="0">
                <a:latin typeface="+mj-lt"/>
                <a:cs typeface="Arial" panose="020B0604020202020204" pitchFamily="34" charset="0"/>
              </a:rPr>
              <a:t>SpiraPlan</a:t>
            </a:r>
            <a:r>
              <a:rPr lang="es-MX" sz="2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600" dirty="0" err="1">
                <a:latin typeface="+mj-lt"/>
                <a:cs typeface="Arial" panose="020B0604020202020204" pitchFamily="34" charset="0"/>
              </a:rPr>
              <a:t>ágil</a:t>
            </a:r>
            <a:r>
              <a:rPr lang="en-US" sz="2600" dirty="0" smtClean="0">
                <a:latin typeface="+mj-lt"/>
                <a:cs typeface="Arial" panose="020B0604020202020204" pitchFamily="34" charset="0"/>
              </a:rPr>
              <a:t>)</a:t>
            </a:r>
            <a:endParaRPr lang="es-MX" sz="26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1753386"/>
            <a:ext cx="3738819" cy="26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56874" y="850174"/>
            <a:ext cx="8068004" cy="4219948"/>
            <a:chOff x="2722563" y="1700808"/>
            <a:chExt cx="5497990" cy="362231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724628" y="2074474"/>
              <a:ext cx="5495925" cy="324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30" tIns="45215" rIns="90430" bIns="45215">
              <a:spAutoFit/>
            </a:bodyPr>
            <a:lstStyle/>
            <a:p>
              <a:pPr marL="85725" indent="-85725" defTabSz="920750" eaLnBrk="1" hangingPunct="1">
                <a:buClr>
                  <a:schemeClr val="tx1"/>
                </a:buClr>
                <a:buFontTx/>
                <a:buChar char="•"/>
              </a:pPr>
              <a:r>
                <a:rPr lang="es-MX" sz="2000" b="1" i="1" dirty="0" smtClean="0">
                  <a:solidFill>
                    <a:srgbClr val="FF6600"/>
                  </a:solidFill>
                </a:rPr>
                <a:t>La Guía del PMBOK</a:t>
              </a:r>
              <a:r>
                <a:rPr lang="es-MX" sz="2000" b="1" i="1" baseline="30000" dirty="0" smtClean="0">
                  <a:solidFill>
                    <a:srgbClr val="FF6600"/>
                  </a:solidFill>
                </a:rPr>
                <a:t>®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- Quinta Edición</a:t>
              </a:r>
            </a:p>
            <a:p>
              <a:pPr marL="85725" indent="-85725" defTabSz="920750" eaLnBrk="1" hangingPunct="1">
                <a:buClr>
                  <a:schemeClr val="tx1"/>
                </a:buClr>
              </a:pPr>
              <a:r>
                <a:rPr lang="es-MX" sz="2000" i="1" dirty="0" smtClean="0"/>
                <a:t>	Publicado por Project Management </a:t>
              </a:r>
              <a:r>
                <a:rPr lang="es-MX" sz="2000" i="1" dirty="0" err="1" smtClean="0"/>
                <a:t>Institute</a:t>
              </a:r>
              <a:r>
                <a:rPr lang="es-MX" sz="2000" i="1" dirty="0" smtClean="0"/>
                <a:t>, Inc.</a:t>
              </a:r>
              <a:endParaRPr lang="es-MX" sz="2000" b="0" i="1" dirty="0" smtClean="0"/>
            </a:p>
            <a:p>
              <a:pPr marL="85725" indent="-85725" algn="l" defTabSz="920750" eaLnBrk="1" hangingPunct="1">
                <a:buClr>
                  <a:schemeClr val="tx1"/>
                </a:buClr>
              </a:pPr>
              <a:r>
                <a:rPr lang="es-MX" sz="2000" i="1" dirty="0" smtClean="0"/>
                <a:t>	2013</a:t>
              </a:r>
            </a:p>
            <a:p>
              <a:pPr marL="85725" indent="-85725" defTabSz="920750" eaLnBrk="1" hangingPunct="1">
                <a:buClr>
                  <a:schemeClr val="tx1"/>
                </a:buClr>
              </a:pPr>
              <a:endParaRPr lang="es-MX" sz="2000" i="1" dirty="0" smtClean="0"/>
            </a:p>
            <a:p>
              <a:pPr marL="85725" indent="-85725" defTabSz="920750" eaLnBrk="1" hangingPunct="1">
                <a:buClr>
                  <a:schemeClr val="tx1"/>
                </a:buClr>
                <a:buFontTx/>
                <a:buChar char="•"/>
              </a:pPr>
              <a:endParaRPr lang="es-MX" sz="2000" b="1" i="1" dirty="0" smtClean="0">
                <a:solidFill>
                  <a:srgbClr val="FF6600"/>
                </a:solidFill>
              </a:endParaRPr>
            </a:p>
            <a:p>
              <a:pPr marL="85725" indent="-85725" defTabSz="920750" eaLnBrk="1" hangingPunct="1">
                <a:buClr>
                  <a:schemeClr val="tx1"/>
                </a:buClr>
                <a:buFontTx/>
                <a:buChar char="•"/>
              </a:pPr>
              <a:r>
                <a:rPr lang="es-MX" sz="2000" b="1" i="1" dirty="0" smtClean="0">
                  <a:solidFill>
                    <a:srgbClr val="FF6600"/>
                  </a:solidFill>
                </a:rPr>
                <a:t>PMI</a:t>
              </a:r>
              <a:r>
                <a:rPr lang="es-MX" sz="2000" b="1" i="1" baseline="30000" dirty="0" smtClean="0">
                  <a:solidFill>
                    <a:srgbClr val="FF6600"/>
                  </a:solidFill>
                </a:rPr>
                <a:t>®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Code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of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Ethics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and Professional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Conduct</a:t>
              </a:r>
              <a:endParaRPr lang="es-MX" sz="2000" b="1" i="1" dirty="0" smtClean="0">
                <a:solidFill>
                  <a:srgbClr val="FF6600"/>
                </a:solidFill>
              </a:endParaRPr>
            </a:p>
            <a:p>
              <a:pPr marL="85725" indent="-85725" defTabSz="920750" eaLnBrk="1" hangingPunct="1">
                <a:buClr>
                  <a:schemeClr val="tx1"/>
                </a:buClr>
              </a:pPr>
              <a:r>
                <a:rPr lang="es-MX" sz="2000" i="1" dirty="0" smtClean="0"/>
                <a:t>	Publicado por Project Management </a:t>
              </a:r>
              <a:r>
                <a:rPr lang="es-MX" sz="2000" i="1" dirty="0" err="1" smtClean="0"/>
                <a:t>Institute</a:t>
              </a:r>
              <a:r>
                <a:rPr lang="es-MX" sz="2000" i="1" dirty="0" smtClean="0"/>
                <a:t>, Inc.</a:t>
              </a:r>
            </a:p>
            <a:p>
              <a:pPr marL="85725" indent="-85725" defTabSz="920750" eaLnBrk="1" hangingPunct="1">
                <a:buClr>
                  <a:schemeClr val="tx1"/>
                </a:buClr>
              </a:pPr>
              <a:r>
                <a:rPr lang="es-MX" sz="2000" i="1" dirty="0" smtClean="0"/>
                <a:t>	</a:t>
              </a:r>
            </a:p>
            <a:p>
              <a:pPr marL="85725" indent="-85725" defTabSz="920750" eaLnBrk="1" hangingPunct="1">
                <a:buClr>
                  <a:schemeClr val="tx1"/>
                </a:buClr>
              </a:pPr>
              <a:endParaRPr lang="es-MX" sz="2000" i="1" dirty="0" smtClean="0"/>
            </a:p>
            <a:p>
              <a:pPr marL="85725" indent="-85725" defTabSz="920750" eaLnBrk="1" hangingPunct="1">
                <a:buClr>
                  <a:schemeClr val="tx1"/>
                </a:buClr>
                <a:buFontTx/>
                <a:buChar char="•"/>
              </a:pPr>
              <a:r>
                <a:rPr lang="es-MX" sz="2000" b="1" i="1" dirty="0" smtClean="0">
                  <a:solidFill>
                    <a:srgbClr val="FF6600"/>
                  </a:solidFill>
                </a:rPr>
                <a:t>A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guide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to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the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Scrum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Body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of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Knowledge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 SBOK™ </a:t>
              </a:r>
              <a:r>
                <a:rPr lang="es-MX" sz="2000" b="1" i="1" dirty="0" err="1" smtClean="0">
                  <a:solidFill>
                    <a:srgbClr val="FF6600"/>
                  </a:solidFill>
                </a:rPr>
                <a:t>Guide</a:t>
              </a:r>
              <a:r>
                <a:rPr lang="es-MX" sz="2000" b="1" i="1" dirty="0" smtClean="0">
                  <a:solidFill>
                    <a:srgbClr val="FF6600"/>
                  </a:solidFill>
                </a:rPr>
                <a:t>.	</a:t>
              </a:r>
              <a:endParaRPr lang="es-MX" sz="2000" b="1" i="1" dirty="0">
                <a:solidFill>
                  <a:srgbClr val="FF6600"/>
                </a:solidFill>
              </a:endParaRPr>
            </a:p>
            <a:p>
              <a:pPr marL="85725" indent="-85725" defTabSz="920750" eaLnBrk="1" hangingPunct="1">
                <a:buClr>
                  <a:schemeClr val="tx1"/>
                </a:buClr>
              </a:pPr>
              <a:r>
                <a:rPr lang="es-MX" sz="2000" i="1" dirty="0"/>
                <a:t>	Publicado por </a:t>
              </a:r>
              <a:r>
                <a:rPr lang="es-MX" sz="2000" i="1" dirty="0" err="1" smtClean="0"/>
                <a:t>ScrumStudy</a:t>
              </a:r>
              <a:endParaRPr lang="es-MX" sz="2000" i="1" dirty="0"/>
            </a:p>
            <a:p>
              <a:pPr marL="85725" indent="-85725" defTabSz="920750" eaLnBrk="1" hangingPunct="1">
                <a:buClr>
                  <a:schemeClr val="tx1"/>
                </a:buClr>
              </a:pPr>
              <a:r>
                <a:rPr lang="es-MX" sz="2000" i="1" dirty="0" smtClean="0"/>
                <a:t>2013 </a:t>
              </a:r>
              <a:r>
                <a:rPr lang="es-MX" sz="2000" i="1" dirty="0"/>
                <a:t>	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22563" y="1700808"/>
              <a:ext cx="4464050" cy="373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9730" tIns="44865" rIns="89730" bIns="44865">
              <a:spAutoFit/>
            </a:bodyPr>
            <a:lstStyle/>
            <a:p>
              <a:pPr algn="l" eaLnBrk="1" hangingPunct="1">
                <a:lnSpc>
                  <a:spcPct val="120000"/>
                </a:lnSpc>
                <a:spcBef>
                  <a:spcPct val="50000"/>
                </a:spcBef>
              </a:pPr>
              <a:endParaRPr lang="es-MX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" y="2055025"/>
            <a:ext cx="2438400" cy="1216152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-32" y="267386"/>
            <a:ext cx="8734425" cy="292100"/>
          </a:xfrm>
        </p:spPr>
        <p:txBody>
          <a:bodyPr>
            <a:noAutofit/>
          </a:bodyPr>
          <a:lstStyle/>
          <a:p>
            <a:pPr algn="l" eaLnBrk="1" hangingPunct="1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Literatura 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recomendada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7504" y="998416"/>
            <a:ext cx="8536462" cy="35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0" lvl="1" algn="ctr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s-ES" sz="2600" dirty="0" smtClean="0">
                <a:latin typeface="+mn-lt"/>
              </a:rPr>
              <a:t>Gracias</a:t>
            </a:r>
          </a:p>
          <a:p>
            <a:pPr marL="0" lvl="1" algn="ctr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s-ES" sz="2600" dirty="0"/>
          </a:p>
          <a:p>
            <a:pPr marL="0" lvl="1" algn="ctr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s-ES" sz="2600" dirty="0" smtClean="0">
                <a:latin typeface="+mn-lt"/>
              </a:rPr>
              <a:t>Alfredo Zayas</a:t>
            </a:r>
          </a:p>
          <a:p>
            <a:pPr marL="0" lvl="1" algn="ctr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s-ES" sz="2600" dirty="0" smtClean="0">
              <a:latin typeface="+mn-lt"/>
            </a:endParaRPr>
          </a:p>
          <a:p>
            <a:pPr marL="0" lvl="1" algn="ctr" defTabSz="627063">
              <a:lnSpc>
                <a:spcPct val="13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s-ES" sz="2600" dirty="0" smtClean="0"/>
              <a:t>alfredo.zayas@globallynx.com</a:t>
            </a:r>
            <a:endParaRPr lang="es-ES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Restricciones del Proyecto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957871"/>
            <a:ext cx="8640960" cy="8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1800"/>
              </a:spcBef>
              <a:buClr>
                <a:srgbClr val="000000"/>
              </a:buClr>
            </a:pPr>
            <a:r>
              <a:rPr lang="es-MX" sz="2400" dirty="0" smtClean="0">
                <a:latin typeface="+mn-lt"/>
              </a:rPr>
              <a:t>Un </a:t>
            </a:r>
            <a:r>
              <a:rPr lang="es-MX" sz="2400" b="1" dirty="0" smtClean="0">
                <a:latin typeface="+mn-lt"/>
              </a:rPr>
              <a:t>proyecto</a:t>
            </a:r>
            <a:r>
              <a:rPr lang="es-MX" sz="2400" dirty="0" smtClean="0">
                <a:latin typeface="+mn-lt"/>
              </a:rPr>
              <a:t> por lo general tiene algunas </a:t>
            </a:r>
            <a:r>
              <a:rPr lang="es-MX" sz="2400" b="1" dirty="0" smtClean="0">
                <a:latin typeface="+mn-lt"/>
              </a:rPr>
              <a:t>restricciones</a:t>
            </a:r>
            <a:r>
              <a:rPr lang="es-MX" sz="2400" dirty="0" smtClean="0">
                <a:latin typeface="+mn-lt"/>
              </a:rPr>
              <a:t>, que deberían ser </a:t>
            </a:r>
            <a:r>
              <a:rPr lang="es-MX" sz="2400" b="1" dirty="0" smtClean="0">
                <a:latin typeface="+mn-lt"/>
              </a:rPr>
              <a:t>gestionadas</a:t>
            </a:r>
            <a:r>
              <a:rPr lang="es-MX" sz="2400" dirty="0" smtClean="0">
                <a:latin typeface="+mn-lt"/>
              </a:rPr>
              <a:t> para alcanzar los </a:t>
            </a:r>
            <a:r>
              <a:rPr lang="es-MX" sz="2400" b="1" dirty="0" smtClean="0">
                <a:latin typeface="+mn-lt"/>
              </a:rPr>
              <a:t>objetivos</a:t>
            </a:r>
            <a:r>
              <a:rPr lang="es-MX" sz="2400" dirty="0" smtClean="0">
                <a:latin typeface="+mn-lt"/>
              </a:rPr>
              <a:t> del proyecto.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8928" y="2052781"/>
            <a:ext cx="4536504" cy="3690533"/>
            <a:chOff x="3059832" y="2643746"/>
            <a:chExt cx="4536504" cy="3690533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3707904" y="2643746"/>
              <a:ext cx="2952328" cy="2357648"/>
            </a:xfrm>
            <a:prstGeom prst="triangle">
              <a:avLst/>
            </a:prstGeom>
            <a:solidFill>
              <a:srgbClr val="D3E1ED"/>
            </a:solidFill>
            <a:ln w="79375" algn="ctr">
              <a:solidFill>
                <a:srgbClr val="003A63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r>
                <a:rPr lang="es-MX" sz="2400" dirty="0" smtClean="0">
                  <a:solidFill>
                    <a:srgbClr val="000000"/>
                  </a:solidFill>
                </a:rPr>
                <a:t>Calidad</a:t>
              </a:r>
              <a:endParaRPr lang="es-MX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059832" y="3270299"/>
              <a:ext cx="1656184" cy="45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730" tIns="44865" rIns="89730" bIns="44865">
              <a:spAutoFit/>
            </a:bodyPr>
            <a:lstStyle/>
            <a:p>
              <a:pPr>
                <a:spcBef>
                  <a:spcPts val="2400"/>
                </a:spcBef>
                <a:buClr>
                  <a:srgbClr val="000000"/>
                </a:buClr>
              </a:pPr>
              <a:r>
                <a:rPr lang="es-MX" sz="2400" dirty="0" smtClean="0">
                  <a:solidFill>
                    <a:srgbClr val="000000"/>
                  </a:solidFill>
                </a:rPr>
                <a:t>Alcance</a:t>
              </a:r>
              <a:endParaRPr lang="es-MX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084168" y="3270299"/>
              <a:ext cx="1512168" cy="45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730" tIns="44865" rIns="89730" bIns="44865">
              <a:spAutoFit/>
            </a:bodyPr>
            <a:lstStyle/>
            <a:p>
              <a:pPr>
                <a:spcBef>
                  <a:spcPts val="2400"/>
                </a:spcBef>
                <a:buClr>
                  <a:srgbClr val="000000"/>
                </a:buClr>
              </a:pPr>
              <a:r>
                <a:rPr lang="es-MX" sz="2400" dirty="0" smtClean="0">
                  <a:solidFill>
                    <a:srgbClr val="000000"/>
                  </a:solidFill>
                </a:rPr>
                <a:t>Tiempo</a:t>
              </a:r>
              <a:endParaRPr lang="es-MX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427984" y="5171254"/>
              <a:ext cx="1512168" cy="45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730" tIns="44865" rIns="89730" bIns="44865">
              <a:spAutoFit/>
            </a:bodyPr>
            <a:lstStyle/>
            <a:p>
              <a:pPr algn="ctr">
                <a:spcBef>
                  <a:spcPts val="2400"/>
                </a:spcBef>
                <a:buClr>
                  <a:srgbClr val="000000"/>
                </a:buClr>
              </a:pPr>
              <a:r>
                <a:rPr lang="es-MX" sz="2400" dirty="0" smtClean="0">
                  <a:solidFill>
                    <a:srgbClr val="000000"/>
                  </a:solidFill>
                </a:rPr>
                <a:t>Costos</a:t>
              </a:r>
              <a:endParaRPr lang="es-MX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91297" y="5964947"/>
              <a:ext cx="3185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smtClean="0">
                  <a:latin typeface="+mn-lt"/>
                </a:rPr>
                <a:t>La Triple Restricción Típica</a:t>
              </a:r>
              <a:endParaRPr lang="es-MX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9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Restricciones del Proyecto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34953" y="860788"/>
            <a:ext cx="8464454" cy="44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>
              <a:spcBef>
                <a:spcPts val="1800"/>
              </a:spcBef>
              <a:buClr>
                <a:srgbClr val="000000"/>
              </a:buClr>
            </a:pPr>
            <a:r>
              <a:rPr lang="es-MX" sz="2400" dirty="0" smtClean="0">
                <a:latin typeface="+mn-lt"/>
              </a:rPr>
              <a:t>Las restricciones más comunes que se enfrentan en un proyecto incluyen: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Alcance 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Calidad 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Tiempo 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Costos 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Recursos</a:t>
            </a:r>
          </a:p>
          <a:p>
            <a:pPr marL="808037" lvl="1" indent="-457200" defTabSz="627063"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s-MX" sz="2400" dirty="0">
                <a:latin typeface="+mn-lt"/>
              </a:rPr>
              <a:t>Riesgos</a:t>
            </a:r>
          </a:p>
        </p:txBody>
      </p:sp>
    </p:spTree>
    <p:extLst>
      <p:ext uri="{BB962C8B-B14F-4D97-AF65-F5344CB8AC3E}">
        <p14:creationId xmlns:p14="http://schemas.microsoft.com/office/powerpoint/2010/main" val="39541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9144032" cy="287313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Ciclo de Vida del Producto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11 Grupo"/>
          <p:cNvGrpSpPr/>
          <p:nvPr/>
        </p:nvGrpSpPr>
        <p:grpSpPr>
          <a:xfrm>
            <a:off x="820378" y="1828858"/>
            <a:ext cx="7477221" cy="3519028"/>
            <a:chOff x="289761" y="326845"/>
            <a:chExt cx="8156918" cy="5532132"/>
          </a:xfrm>
        </p:grpSpPr>
        <p:cxnSp>
          <p:nvCxnSpPr>
            <p:cNvPr id="6" name="12 Conector recto"/>
            <p:cNvCxnSpPr/>
            <p:nvPr/>
          </p:nvCxnSpPr>
          <p:spPr>
            <a:xfrm rot="5400000">
              <a:off x="-886960" y="2428726"/>
              <a:ext cx="4176464" cy="0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3 Conector recto"/>
            <p:cNvCxnSpPr/>
            <p:nvPr/>
          </p:nvCxnSpPr>
          <p:spPr>
            <a:xfrm rot="5400000">
              <a:off x="803957" y="2415077"/>
              <a:ext cx="4176464" cy="0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4 Conector recto"/>
            <p:cNvCxnSpPr/>
            <p:nvPr/>
          </p:nvCxnSpPr>
          <p:spPr>
            <a:xfrm rot="5400000">
              <a:off x="2716159" y="2459789"/>
              <a:ext cx="4176464" cy="0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15 Conector recto"/>
            <p:cNvCxnSpPr/>
            <p:nvPr/>
          </p:nvCxnSpPr>
          <p:spPr>
            <a:xfrm rot="5400000">
              <a:off x="4719418" y="2487085"/>
              <a:ext cx="4176464" cy="0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6 Conector recto"/>
            <p:cNvCxnSpPr/>
            <p:nvPr/>
          </p:nvCxnSpPr>
          <p:spPr>
            <a:xfrm rot="5400000">
              <a:off x="6214536" y="2500733"/>
              <a:ext cx="4176464" cy="0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7 Conector recto"/>
            <p:cNvCxnSpPr/>
            <p:nvPr/>
          </p:nvCxnSpPr>
          <p:spPr>
            <a:xfrm>
              <a:off x="1187624" y="4503309"/>
              <a:ext cx="7128792" cy="72007"/>
            </a:xfrm>
            <a:prstGeom prst="line">
              <a:avLst/>
            </a:prstGeom>
            <a:ln w="57150">
              <a:solidFill>
                <a:srgbClr val="456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9 CuadroTexto"/>
            <p:cNvSpPr txBox="1"/>
            <p:nvPr/>
          </p:nvSpPr>
          <p:spPr>
            <a:xfrm>
              <a:off x="1352981" y="339620"/>
              <a:ext cx="1368134" cy="47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000000"/>
                  </a:solidFill>
                  <a:latin typeface="+mn-lt"/>
                </a:rPr>
                <a:t>Introducción</a:t>
              </a:r>
              <a:endParaRPr lang="es-MX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20 CuadroTexto"/>
            <p:cNvSpPr txBox="1"/>
            <p:nvPr/>
          </p:nvSpPr>
          <p:spPr>
            <a:xfrm>
              <a:off x="3170231" y="326845"/>
              <a:ext cx="1343791" cy="47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000000"/>
                  </a:solidFill>
                  <a:latin typeface="+mn-lt"/>
                </a:rPr>
                <a:t>Crecimiento</a:t>
              </a:r>
              <a:endParaRPr lang="es-MX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21 CuadroTexto"/>
            <p:cNvSpPr txBox="1"/>
            <p:nvPr/>
          </p:nvSpPr>
          <p:spPr>
            <a:xfrm>
              <a:off x="5179000" y="328587"/>
              <a:ext cx="1027318" cy="47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000000"/>
                  </a:solidFill>
                  <a:latin typeface="+mn-lt"/>
                </a:rPr>
                <a:t>Madurez</a:t>
              </a:r>
              <a:endParaRPr lang="es-MX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22 CuadroTexto"/>
            <p:cNvSpPr txBox="1"/>
            <p:nvPr/>
          </p:nvSpPr>
          <p:spPr>
            <a:xfrm>
              <a:off x="7140918" y="326845"/>
              <a:ext cx="893425" cy="474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000000"/>
                  </a:solidFill>
                  <a:latin typeface="+mn-lt"/>
                </a:rPr>
                <a:t>Declive</a:t>
              </a:r>
              <a:endParaRPr lang="es-MX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27 CuadroTexto"/>
            <p:cNvSpPr txBox="1"/>
            <p:nvPr/>
          </p:nvSpPr>
          <p:spPr>
            <a:xfrm>
              <a:off x="4119611" y="5344922"/>
              <a:ext cx="1036629" cy="51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dirty="0" smtClean="0">
                  <a:solidFill>
                    <a:srgbClr val="000000"/>
                  </a:solidFill>
                  <a:latin typeface="+mn-lt"/>
                </a:rPr>
                <a:t>Tiempo</a:t>
              </a:r>
              <a:endParaRPr lang="es-MX" sz="2000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7" name="28 Conector recto de flecha"/>
            <p:cNvCxnSpPr/>
            <p:nvPr/>
          </p:nvCxnSpPr>
          <p:spPr>
            <a:xfrm>
              <a:off x="829173" y="5196899"/>
              <a:ext cx="7617506" cy="0"/>
            </a:xfrm>
            <a:prstGeom prst="straightConnector1">
              <a:avLst/>
            </a:prstGeom>
            <a:ln w="57150">
              <a:solidFill>
                <a:srgbClr val="456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30 CuadroTexto"/>
            <p:cNvSpPr txBox="1"/>
            <p:nvPr/>
          </p:nvSpPr>
          <p:spPr>
            <a:xfrm rot="16200000">
              <a:off x="-700298" y="2609259"/>
              <a:ext cx="2416600" cy="43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rgbClr val="000000"/>
                  </a:solidFill>
                  <a:latin typeface="+mn-lt"/>
                </a:rPr>
                <a:t>Ventas / Uso</a:t>
              </a:r>
              <a:endParaRPr lang="es-MX" sz="1400" b="1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9" name="31 Conector recto de flecha"/>
            <p:cNvCxnSpPr/>
            <p:nvPr/>
          </p:nvCxnSpPr>
          <p:spPr>
            <a:xfrm flipV="1">
              <a:off x="829173" y="469120"/>
              <a:ext cx="0" cy="4730159"/>
            </a:xfrm>
            <a:prstGeom prst="straightConnector1">
              <a:avLst/>
            </a:prstGeom>
            <a:ln w="57150">
              <a:solidFill>
                <a:srgbClr val="456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8 Forma libre"/>
            <p:cNvSpPr/>
            <p:nvPr/>
          </p:nvSpPr>
          <p:spPr>
            <a:xfrm>
              <a:off x="1216991" y="2207505"/>
              <a:ext cx="7099424" cy="2367814"/>
            </a:xfrm>
            <a:custGeom>
              <a:avLst/>
              <a:gdLst>
                <a:gd name="connsiteX0" fmla="*/ 0 w 7069540"/>
                <a:gd name="connsiteY0" fmla="*/ 3298209 h 3393743"/>
                <a:gd name="connsiteX1" fmla="*/ 1665027 w 7069540"/>
                <a:gd name="connsiteY1" fmla="*/ 2397456 h 3393743"/>
                <a:gd name="connsiteX2" fmla="*/ 2743200 w 7069540"/>
                <a:gd name="connsiteY2" fmla="*/ 1373874 h 3393743"/>
                <a:gd name="connsiteX3" fmla="*/ 3671248 w 7069540"/>
                <a:gd name="connsiteY3" fmla="*/ 309349 h 3393743"/>
                <a:gd name="connsiteX4" fmla="*/ 4763069 w 7069540"/>
                <a:gd name="connsiteY4" fmla="*/ 36394 h 3393743"/>
                <a:gd name="connsiteX5" fmla="*/ 6059606 w 7069540"/>
                <a:gd name="connsiteY5" fmla="*/ 213815 h 3393743"/>
                <a:gd name="connsiteX6" fmla="*/ 6564573 w 7069540"/>
                <a:gd name="connsiteY6" fmla="*/ 1319283 h 3393743"/>
                <a:gd name="connsiteX7" fmla="*/ 7069540 w 7069540"/>
                <a:gd name="connsiteY7" fmla="*/ 3393743 h 3393743"/>
                <a:gd name="connsiteX0" fmla="*/ 0 w 7069540"/>
                <a:gd name="connsiteY0" fmla="*/ 3489932 h 3585466"/>
                <a:gd name="connsiteX1" fmla="*/ 1665027 w 7069540"/>
                <a:gd name="connsiteY1" fmla="*/ 2589179 h 3585466"/>
                <a:gd name="connsiteX2" fmla="*/ 2743200 w 7069540"/>
                <a:gd name="connsiteY2" fmla="*/ 1565597 h 3585466"/>
                <a:gd name="connsiteX3" fmla="*/ 3671248 w 7069540"/>
                <a:gd name="connsiteY3" fmla="*/ 501072 h 3585466"/>
                <a:gd name="connsiteX4" fmla="*/ 4763069 w 7069540"/>
                <a:gd name="connsiteY4" fmla="*/ 228117 h 3585466"/>
                <a:gd name="connsiteX5" fmla="*/ 6059606 w 7069540"/>
                <a:gd name="connsiteY5" fmla="*/ 405538 h 3585466"/>
                <a:gd name="connsiteX6" fmla="*/ 6595369 w 7069540"/>
                <a:gd name="connsiteY6" fmla="*/ 2661348 h 3585466"/>
                <a:gd name="connsiteX7" fmla="*/ 7069540 w 7069540"/>
                <a:gd name="connsiteY7" fmla="*/ 3585466 h 3585466"/>
                <a:gd name="connsiteX0" fmla="*/ 0 w 7099425"/>
                <a:gd name="connsiteY0" fmla="*/ 3489932 h 3597452"/>
                <a:gd name="connsiteX1" fmla="*/ 1665027 w 7099425"/>
                <a:gd name="connsiteY1" fmla="*/ 2589179 h 3597452"/>
                <a:gd name="connsiteX2" fmla="*/ 2743200 w 7099425"/>
                <a:gd name="connsiteY2" fmla="*/ 1565597 h 3597452"/>
                <a:gd name="connsiteX3" fmla="*/ 3671248 w 7099425"/>
                <a:gd name="connsiteY3" fmla="*/ 501072 h 3597452"/>
                <a:gd name="connsiteX4" fmla="*/ 4763069 w 7099425"/>
                <a:gd name="connsiteY4" fmla="*/ 228117 h 3597452"/>
                <a:gd name="connsiteX5" fmla="*/ 6059606 w 7099425"/>
                <a:gd name="connsiteY5" fmla="*/ 405538 h 3597452"/>
                <a:gd name="connsiteX6" fmla="*/ 6595369 w 7099425"/>
                <a:gd name="connsiteY6" fmla="*/ 2661348 h 3597452"/>
                <a:gd name="connsiteX7" fmla="*/ 7099425 w 7099425"/>
                <a:gd name="connsiteY7" fmla="*/ 3597452 h 3597452"/>
                <a:gd name="connsiteX0" fmla="*/ 0 w 7099425"/>
                <a:gd name="connsiteY0" fmla="*/ 3489932 h 3597452"/>
                <a:gd name="connsiteX1" fmla="*/ 1665027 w 7099425"/>
                <a:gd name="connsiteY1" fmla="*/ 2589179 h 3597452"/>
                <a:gd name="connsiteX2" fmla="*/ 2743200 w 7099425"/>
                <a:gd name="connsiteY2" fmla="*/ 1565597 h 3597452"/>
                <a:gd name="connsiteX3" fmla="*/ 3671248 w 7099425"/>
                <a:gd name="connsiteY3" fmla="*/ 501072 h 3597452"/>
                <a:gd name="connsiteX4" fmla="*/ 4763069 w 7099425"/>
                <a:gd name="connsiteY4" fmla="*/ 228117 h 3597452"/>
                <a:gd name="connsiteX5" fmla="*/ 6059606 w 7099425"/>
                <a:gd name="connsiteY5" fmla="*/ 405538 h 3597452"/>
                <a:gd name="connsiteX6" fmla="*/ 6595369 w 7099425"/>
                <a:gd name="connsiteY6" fmla="*/ 2661348 h 3597452"/>
                <a:gd name="connsiteX7" fmla="*/ 7099425 w 7099425"/>
                <a:gd name="connsiteY7" fmla="*/ 3597452 h 3597452"/>
                <a:gd name="connsiteX0" fmla="*/ 0 w 7099425"/>
                <a:gd name="connsiteY0" fmla="*/ 3489932 h 3597452"/>
                <a:gd name="connsiteX1" fmla="*/ 1665027 w 7099425"/>
                <a:gd name="connsiteY1" fmla="*/ 2589179 h 3597452"/>
                <a:gd name="connsiteX2" fmla="*/ 2743200 w 7099425"/>
                <a:gd name="connsiteY2" fmla="*/ 1565597 h 3597452"/>
                <a:gd name="connsiteX3" fmla="*/ 3671248 w 7099425"/>
                <a:gd name="connsiteY3" fmla="*/ 501072 h 3597452"/>
                <a:gd name="connsiteX4" fmla="*/ 4763069 w 7099425"/>
                <a:gd name="connsiteY4" fmla="*/ 228117 h 3597452"/>
                <a:gd name="connsiteX5" fmla="*/ 6059606 w 7099425"/>
                <a:gd name="connsiteY5" fmla="*/ 405538 h 3597452"/>
                <a:gd name="connsiteX6" fmla="*/ 6595369 w 7099425"/>
                <a:gd name="connsiteY6" fmla="*/ 2661348 h 3597452"/>
                <a:gd name="connsiteX7" fmla="*/ 7099425 w 7099425"/>
                <a:gd name="connsiteY7" fmla="*/ 3597452 h 3597452"/>
                <a:gd name="connsiteX0" fmla="*/ 0 w 7099425"/>
                <a:gd name="connsiteY0" fmla="*/ 3322354 h 3429874"/>
                <a:gd name="connsiteX1" fmla="*/ 1665027 w 7099425"/>
                <a:gd name="connsiteY1" fmla="*/ 2421601 h 3429874"/>
                <a:gd name="connsiteX2" fmla="*/ 2743200 w 7099425"/>
                <a:gd name="connsiteY2" fmla="*/ 1398019 h 3429874"/>
                <a:gd name="connsiteX3" fmla="*/ 3671248 w 7099425"/>
                <a:gd name="connsiteY3" fmla="*/ 333494 h 3429874"/>
                <a:gd name="connsiteX4" fmla="*/ 4763069 w 7099425"/>
                <a:gd name="connsiteY4" fmla="*/ 60539 h 3429874"/>
                <a:gd name="connsiteX5" fmla="*/ 6091313 w 7099425"/>
                <a:gd name="connsiteY5" fmla="*/ 405538 h 3429874"/>
                <a:gd name="connsiteX6" fmla="*/ 6595369 w 7099425"/>
                <a:gd name="connsiteY6" fmla="*/ 2493770 h 3429874"/>
                <a:gd name="connsiteX7" fmla="*/ 7099425 w 7099425"/>
                <a:gd name="connsiteY7" fmla="*/ 3429874 h 342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9425" h="3429874">
                  <a:moveTo>
                    <a:pt x="0" y="3322354"/>
                  </a:moveTo>
                  <a:cubicBezTo>
                    <a:pt x="603913" y="3032338"/>
                    <a:pt x="1207827" y="2742323"/>
                    <a:pt x="1665027" y="2421601"/>
                  </a:cubicBezTo>
                  <a:cubicBezTo>
                    <a:pt x="2122227" y="2100879"/>
                    <a:pt x="2408830" y="1746037"/>
                    <a:pt x="2743200" y="1398019"/>
                  </a:cubicBezTo>
                  <a:cubicBezTo>
                    <a:pt x="3077570" y="1050001"/>
                    <a:pt x="3334603" y="556407"/>
                    <a:pt x="3671248" y="333494"/>
                  </a:cubicBezTo>
                  <a:cubicBezTo>
                    <a:pt x="4007893" y="110581"/>
                    <a:pt x="4359725" y="48532"/>
                    <a:pt x="4763069" y="60539"/>
                  </a:cubicBezTo>
                  <a:cubicBezTo>
                    <a:pt x="5166413" y="72546"/>
                    <a:pt x="5785930" y="0"/>
                    <a:pt x="6091313" y="405538"/>
                  </a:cubicBezTo>
                  <a:cubicBezTo>
                    <a:pt x="6396696" y="811076"/>
                    <a:pt x="6427350" y="1989714"/>
                    <a:pt x="6595369" y="2493770"/>
                  </a:cubicBezTo>
                  <a:cubicBezTo>
                    <a:pt x="6763388" y="2997826"/>
                    <a:pt x="6632300" y="2607406"/>
                    <a:pt x="7099425" y="3429874"/>
                  </a:cubicBezTo>
                </a:path>
              </a:pathLst>
            </a:custGeom>
            <a:ln w="38100">
              <a:solidFill>
                <a:srgbClr val="7CA0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78732" y="1119487"/>
            <a:ext cx="338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+mn-lt"/>
              </a:rPr>
              <a:t>El Ciclo de Vida del Producto</a:t>
            </a:r>
            <a:endParaRPr lang="es-MX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4"/>
            <a:ext cx="9144032" cy="349707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Ciclo de Vida del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512" y="891887"/>
            <a:ext cx="8728818" cy="48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marL="363538" indent="-363538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Todos los </a:t>
            </a:r>
            <a:r>
              <a:rPr lang="es-MX" sz="2400" b="1" dirty="0" smtClean="0">
                <a:latin typeface="+mn-lt"/>
              </a:rPr>
              <a:t>proyectos</a:t>
            </a:r>
            <a:r>
              <a:rPr lang="es-MX" sz="2400" dirty="0" smtClean="0">
                <a:latin typeface="+mn-lt"/>
              </a:rPr>
              <a:t> tienen un </a:t>
            </a:r>
            <a:r>
              <a:rPr lang="es-MX" sz="2400" b="1" dirty="0" smtClean="0">
                <a:latin typeface="+mn-lt"/>
              </a:rPr>
              <a:t>ciclo</a:t>
            </a:r>
            <a:r>
              <a:rPr lang="es-MX" sz="2400" dirty="0" smtClean="0">
                <a:latin typeface="+mn-lt"/>
              </a:rPr>
              <a:t> de </a:t>
            </a:r>
            <a:r>
              <a:rPr lang="es-MX" sz="2400" b="1" dirty="0" smtClean="0">
                <a:latin typeface="+mn-lt"/>
              </a:rPr>
              <a:t>vida</a:t>
            </a:r>
          </a:p>
          <a:p>
            <a:pPr marL="363538" indent="-363538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Son </a:t>
            </a:r>
            <a:r>
              <a:rPr lang="es-MX" sz="2400" b="1" dirty="0" smtClean="0">
                <a:latin typeface="+mn-lt"/>
              </a:rPr>
              <a:t>diferentes</a:t>
            </a:r>
            <a:r>
              <a:rPr lang="es-MX" sz="2400" dirty="0" smtClean="0">
                <a:latin typeface="+mn-lt"/>
              </a:rPr>
              <a:t> entre ellos, </a:t>
            </a:r>
            <a:r>
              <a:rPr lang="es-MX" sz="2400" b="1" dirty="0" smtClean="0">
                <a:latin typeface="+mn-lt"/>
              </a:rPr>
              <a:t>depende</a:t>
            </a:r>
            <a:r>
              <a:rPr lang="es-MX" sz="2400" dirty="0" smtClean="0">
                <a:latin typeface="+mn-lt"/>
              </a:rPr>
              <a:t> del producto o servicio que tratan de alcanzar, el tipo de </a:t>
            </a:r>
            <a:r>
              <a:rPr lang="es-MX" sz="2400" b="1" dirty="0" smtClean="0">
                <a:latin typeface="+mn-lt"/>
              </a:rPr>
              <a:t>industria</a:t>
            </a:r>
            <a:r>
              <a:rPr lang="es-MX" sz="2400" dirty="0" smtClean="0">
                <a:latin typeface="+mn-lt"/>
              </a:rPr>
              <a:t> y las </a:t>
            </a:r>
            <a:r>
              <a:rPr lang="es-MX" sz="2400" b="1" dirty="0" smtClean="0">
                <a:latin typeface="+mn-lt"/>
              </a:rPr>
              <a:t>particularidades</a:t>
            </a:r>
            <a:r>
              <a:rPr lang="es-MX" sz="2400" dirty="0" smtClean="0">
                <a:latin typeface="+mn-lt"/>
              </a:rPr>
              <a:t> de la </a:t>
            </a:r>
            <a:r>
              <a:rPr lang="es-MX" sz="2400" b="1" dirty="0" smtClean="0">
                <a:latin typeface="+mn-lt"/>
              </a:rPr>
              <a:t>organización</a:t>
            </a:r>
            <a:r>
              <a:rPr lang="es-MX" sz="2400" dirty="0" smtClean="0">
                <a:latin typeface="+mn-lt"/>
              </a:rPr>
              <a:t>.</a:t>
            </a:r>
          </a:p>
          <a:p>
            <a:pPr marL="363538" indent="-363538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●"/>
            </a:pPr>
            <a:r>
              <a:rPr lang="es-MX" sz="2400" dirty="0" smtClean="0">
                <a:latin typeface="+mn-lt"/>
              </a:rPr>
              <a:t>Dos tipos generales de ciclo de vida del proyecto son:</a:t>
            </a:r>
          </a:p>
          <a:p>
            <a:pPr marL="714375" lvl="1" indent="-363538" defTabSz="627063">
              <a:spcBef>
                <a:spcPts val="1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400" b="1" dirty="0" smtClean="0">
                <a:latin typeface="+mj-lt"/>
              </a:rPr>
              <a:t>Proyectos basados en planes: </a:t>
            </a:r>
            <a:r>
              <a:rPr lang="es-MX" sz="2400" dirty="0" smtClean="0">
                <a:latin typeface="+mj-lt"/>
              </a:rPr>
              <a:t>El alcance, cronograma y costos se definen desde el inicio del proyecto.</a:t>
            </a:r>
          </a:p>
          <a:p>
            <a:pPr marL="714375" lvl="1" indent="-363538" defTabSz="627063">
              <a:spcBef>
                <a:spcPts val="1800"/>
              </a:spcBef>
              <a:buClr>
                <a:schemeClr val="tx1"/>
              </a:buClr>
              <a:buSzPct val="120000"/>
              <a:buFont typeface="Symbol" pitchFamily="18" charset="2"/>
              <a:buChar char="-"/>
            </a:pPr>
            <a:r>
              <a:rPr lang="es-MX" sz="2400" b="1" dirty="0" smtClean="0">
                <a:latin typeface="+mj-lt"/>
              </a:rPr>
              <a:t>Proyectos basados en cambios: </a:t>
            </a:r>
            <a:r>
              <a:rPr lang="es-MX" sz="2400" dirty="0" smtClean="0">
                <a:latin typeface="+mj-lt"/>
              </a:rPr>
              <a:t>Estos utilizan ciclos de vida ágiles/adaptativos, incrementales o iterativos; el alcance, programa y costos se establecen progresivamente.</a:t>
            </a:r>
            <a:endParaRPr lang="es-MX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5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Ciclo de Vida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del Proyecto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7238" y="785813"/>
            <a:ext cx="7286625" cy="5629275"/>
            <a:chOff x="2124638" y="1227042"/>
            <a:chExt cx="6458411" cy="4722238"/>
          </a:xfrm>
        </p:grpSpPr>
        <p:grpSp>
          <p:nvGrpSpPr>
            <p:cNvPr id="6" name="Group 5"/>
            <p:cNvGrpSpPr/>
            <p:nvPr/>
          </p:nvGrpSpPr>
          <p:grpSpPr>
            <a:xfrm>
              <a:off x="2124638" y="1778482"/>
              <a:ext cx="6458411" cy="4170798"/>
              <a:chOff x="827584" y="1196752"/>
              <a:chExt cx="7538531" cy="5178910"/>
            </a:xfrm>
          </p:grpSpPr>
          <p:pic>
            <p:nvPicPr>
              <p:cNvPr id="8" name="Picture 7" descr="C:\Users\DF-122\AppData\Local\Microsoft\Windows\Temporary Internet Files\Content.Outlook\15CIGPGL\cuadro 3 (4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7584" y="1196752"/>
                <a:ext cx="7538531" cy="5178910"/>
              </a:xfrm>
              <a:prstGeom prst="rect">
                <a:avLst/>
              </a:prstGeom>
              <a:noFill/>
            </p:spPr>
          </p:pic>
          <p:sp>
            <p:nvSpPr>
              <p:cNvPr id="9" name="3 CuadroTexto"/>
              <p:cNvSpPr txBox="1"/>
              <p:nvPr/>
            </p:nvSpPr>
            <p:spPr>
              <a:xfrm>
                <a:off x="1330827" y="1564934"/>
                <a:ext cx="1344813" cy="38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>
                    <a:latin typeface="Arial Narrow" pitchFamily="34" charset="0"/>
                  </a:rPr>
                  <a:t>Requisitos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0" name="4 CuadroTexto"/>
              <p:cNvSpPr txBox="1"/>
              <p:nvPr/>
            </p:nvSpPr>
            <p:spPr>
              <a:xfrm>
                <a:off x="2255385" y="2240894"/>
                <a:ext cx="9268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latin typeface="Arial Narrow" pitchFamily="34" charset="0"/>
                  </a:rPr>
                  <a:t>Factibilidad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1" name="5 CuadroTexto"/>
              <p:cNvSpPr txBox="1"/>
              <p:nvPr/>
            </p:nvSpPr>
            <p:spPr>
              <a:xfrm>
                <a:off x="3222553" y="2903373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latin typeface="Arial Narrow" pitchFamily="34" charset="0"/>
                  </a:rPr>
                  <a:t>Planeación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2" name="6 CuadroTexto"/>
              <p:cNvSpPr txBox="1"/>
              <p:nvPr/>
            </p:nvSpPr>
            <p:spPr>
              <a:xfrm>
                <a:off x="4198257" y="3570255"/>
                <a:ext cx="641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latin typeface="Arial Narrow" pitchFamily="34" charset="0"/>
                  </a:rPr>
                  <a:t>Diseño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3" name="7 CuadroTexto"/>
              <p:cNvSpPr txBox="1"/>
              <p:nvPr/>
            </p:nvSpPr>
            <p:spPr>
              <a:xfrm>
                <a:off x="4945010" y="4236789"/>
                <a:ext cx="78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latin typeface="Arial Narrow" pitchFamily="34" charset="0"/>
                  </a:rPr>
                  <a:t>Construir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4" name="8 CuadroTexto"/>
              <p:cNvSpPr txBox="1"/>
              <p:nvPr/>
            </p:nvSpPr>
            <p:spPr>
              <a:xfrm>
                <a:off x="5953620" y="4912768"/>
                <a:ext cx="627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>
                    <a:latin typeface="Arial Narrow" pitchFamily="34" charset="0"/>
                  </a:rPr>
                  <a:t>Probar</a:t>
                </a:r>
                <a:endParaRPr lang="es-MX" sz="1400" dirty="0">
                  <a:latin typeface="Arial Narrow" pitchFamily="34" charset="0"/>
                </a:endParaRPr>
              </a:p>
            </p:txBody>
          </p:sp>
          <p:sp>
            <p:nvSpPr>
              <p:cNvPr id="15" name="9 CuadroTexto"/>
              <p:cNvSpPr txBox="1"/>
              <p:nvPr/>
            </p:nvSpPr>
            <p:spPr>
              <a:xfrm>
                <a:off x="6591282" y="5545293"/>
                <a:ext cx="1276460" cy="54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ES" sz="1400" dirty="0" smtClean="0">
                    <a:latin typeface="Arial Narrow" pitchFamily="34" charset="0"/>
                  </a:rPr>
                  <a:t>Volumen de </a:t>
                </a:r>
              </a:p>
              <a:p>
                <a:pPr>
                  <a:lnSpc>
                    <a:spcPct val="80000"/>
                  </a:lnSpc>
                </a:pPr>
                <a:r>
                  <a:rPr lang="es-ES" sz="1400" dirty="0" smtClean="0">
                    <a:latin typeface="Arial Narrow" pitchFamily="34" charset="0"/>
                  </a:rPr>
                  <a:t>transacciones</a:t>
                </a:r>
                <a:endParaRPr lang="es-MX" sz="1400" dirty="0">
                  <a:latin typeface="Arial Narrow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680016" y="1227042"/>
              <a:ext cx="53229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b="1" dirty="0" smtClean="0">
                  <a:latin typeface="+mn-lt"/>
                </a:rPr>
                <a:t>Ejemplo de Ciclo de Vida Predictivo (Cascada)</a:t>
              </a:r>
              <a:endParaRPr lang="es-MX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3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-258288"/>
            <a:ext cx="9209314" cy="7116288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32" y="333375"/>
            <a:ext cx="8734425" cy="2921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¿Qué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 la Dirección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Proyectos?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512" y="1271701"/>
            <a:ext cx="8712968" cy="1383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730" tIns="44865" rIns="89730" bIns="44865">
            <a:spAutoFit/>
          </a:bodyPr>
          <a:lstStyle/>
          <a:p>
            <a:pPr eaLnBrk="1" hangingPunct="1">
              <a:spcBef>
                <a:spcPts val="2400"/>
              </a:spcBef>
              <a:buClr>
                <a:srgbClr val="24403F"/>
              </a:buClr>
              <a:buSzPct val="120000"/>
            </a:pPr>
            <a:r>
              <a:rPr lang="es-MX" sz="2800" dirty="0" smtClean="0">
                <a:latin typeface="+mj-lt"/>
              </a:rPr>
              <a:t>La </a:t>
            </a:r>
            <a:r>
              <a:rPr lang="es-MX" sz="2800" b="1" dirty="0" smtClean="0">
                <a:latin typeface="+mj-lt"/>
              </a:rPr>
              <a:t>aplicación</a:t>
            </a:r>
            <a:r>
              <a:rPr lang="es-MX" sz="2800" dirty="0" smtClean="0">
                <a:latin typeface="+mj-lt"/>
              </a:rPr>
              <a:t> del </a:t>
            </a:r>
            <a:r>
              <a:rPr lang="es-MX" sz="2800" b="1" dirty="0" smtClean="0">
                <a:latin typeface="+mj-lt"/>
              </a:rPr>
              <a:t>conocimiento</a:t>
            </a:r>
            <a:r>
              <a:rPr lang="es-MX" sz="2800" dirty="0" smtClean="0">
                <a:latin typeface="+mj-lt"/>
              </a:rPr>
              <a:t>, </a:t>
            </a:r>
            <a:r>
              <a:rPr lang="es-MX" sz="2800" b="1" dirty="0" smtClean="0">
                <a:latin typeface="+mj-lt"/>
              </a:rPr>
              <a:t>habilidades</a:t>
            </a:r>
            <a:r>
              <a:rPr lang="es-MX" sz="2800" dirty="0" smtClean="0">
                <a:latin typeface="+mj-lt"/>
              </a:rPr>
              <a:t>, </a:t>
            </a:r>
            <a:r>
              <a:rPr lang="es-MX" sz="2800" b="1" dirty="0" smtClean="0">
                <a:latin typeface="+mj-lt"/>
              </a:rPr>
              <a:t>técnicas</a:t>
            </a:r>
            <a:r>
              <a:rPr lang="es-MX" sz="2800" dirty="0" smtClean="0">
                <a:latin typeface="+mj-lt"/>
              </a:rPr>
              <a:t> y </a:t>
            </a:r>
            <a:r>
              <a:rPr lang="es-MX" sz="2800" b="1" dirty="0" smtClean="0">
                <a:latin typeface="+mj-lt"/>
              </a:rPr>
              <a:t>herramientas</a:t>
            </a:r>
            <a:r>
              <a:rPr lang="es-MX" sz="2800" dirty="0" smtClean="0">
                <a:latin typeface="+mj-lt"/>
              </a:rPr>
              <a:t> para que las actividades del proyecto </a:t>
            </a:r>
            <a:r>
              <a:rPr lang="es-MX" sz="2800" b="1" dirty="0" smtClean="0">
                <a:latin typeface="+mj-lt"/>
              </a:rPr>
              <a:t>cumplan</a:t>
            </a:r>
            <a:r>
              <a:rPr lang="es-MX" sz="2800" dirty="0" smtClean="0">
                <a:latin typeface="+mj-lt"/>
              </a:rPr>
              <a:t> con los </a:t>
            </a:r>
            <a:r>
              <a:rPr lang="es-MX" sz="2800" b="1" dirty="0" smtClean="0">
                <a:latin typeface="+mj-lt"/>
              </a:rPr>
              <a:t>requisitos</a:t>
            </a:r>
            <a:r>
              <a:rPr lang="es-MX" sz="2800" dirty="0" smtClean="0">
                <a:latin typeface="+mj-lt"/>
              </a:rPr>
              <a:t> del proyecto.</a:t>
            </a:r>
            <a:endParaRPr lang="es-MX" sz="2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1633</Words>
  <Application>Microsoft Office PowerPoint</Application>
  <PresentationFormat>Letter Paper (8.5x11 in)</PresentationFormat>
  <Paragraphs>218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Symbol</vt:lpstr>
      <vt:lpstr>Tema de Office</vt:lpstr>
      <vt:lpstr>PowerPoint Presentation</vt:lpstr>
      <vt:lpstr>¿Qué es un Proyecto?</vt:lpstr>
      <vt:lpstr>Operaciones vs. Proyectos</vt:lpstr>
      <vt:lpstr>Restricciones del Proyecto</vt:lpstr>
      <vt:lpstr>Restricciones del Proyecto</vt:lpstr>
      <vt:lpstr>El Ciclo de Vida del Producto</vt:lpstr>
      <vt:lpstr>El Ciclo de Vida del Proyecto</vt:lpstr>
      <vt:lpstr>El Ciclo de Vida del Proyecto</vt:lpstr>
      <vt:lpstr>¿Qué es la Dirección de Proyectos?</vt:lpstr>
      <vt:lpstr>¿Qué es la Dirección de Programas?</vt:lpstr>
      <vt:lpstr>¿Qué es la Dirección de Portafolios?</vt:lpstr>
      <vt:lpstr>La Oficina de Gestión de Proyectos (PMO)</vt:lpstr>
      <vt:lpstr>El Director de Proyectos</vt:lpstr>
      <vt:lpstr>Importancia de una metodología de proyectos</vt:lpstr>
      <vt:lpstr>Importancia de una metodología de proyectos</vt:lpstr>
      <vt:lpstr>Beneficios de la Gestión de Proyectos</vt:lpstr>
      <vt:lpstr>Beneficios de la Gestión de Proyectos</vt:lpstr>
      <vt:lpstr>Metodologías de Gestión de Proyectos</vt:lpstr>
      <vt:lpstr>Estadísticas de la industria</vt:lpstr>
      <vt:lpstr>Prince2</vt:lpstr>
      <vt:lpstr>Scrum</vt:lpstr>
      <vt:lpstr>Project Management Institute – La Guía del PMBOK®</vt:lpstr>
      <vt:lpstr>La Guía del PMBOK®</vt:lpstr>
      <vt:lpstr>PowerPoint Presentation</vt:lpstr>
      <vt:lpstr>Inicio</vt:lpstr>
      <vt:lpstr>Planificación</vt:lpstr>
      <vt:lpstr>Ejecución</vt:lpstr>
      <vt:lpstr>Monitoreo y Control</vt:lpstr>
      <vt:lpstr>Cierre</vt:lpstr>
      <vt:lpstr>Herramientas</vt:lpstr>
      <vt:lpstr>Herramientas</vt:lpstr>
      <vt:lpstr>Literatura recomendada</vt:lpstr>
      <vt:lpstr>PowerPoint Presentation</vt:lpstr>
    </vt:vector>
  </TitlesOfParts>
  <Company>CIC.IPN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DG_Gia</dc:creator>
  <cp:lastModifiedBy>Alfredo Zayas</cp:lastModifiedBy>
  <cp:revision>69</cp:revision>
  <dcterms:created xsi:type="dcterms:W3CDTF">2015-11-24T18:49:13Z</dcterms:created>
  <dcterms:modified xsi:type="dcterms:W3CDTF">2015-11-25T05:22:41Z</dcterms:modified>
</cp:coreProperties>
</file>